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97db6a61e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a97db6a61e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a97db6a61e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a97db6a61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a97db6a61e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a97db6a61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a97db6a61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a97db6a61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a97db6a61e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a97db6a61e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a97db6a61e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a97db6a61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a97db6a61e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a97db6a61e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a97db6a61e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a97db6a61e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2"/>
          <p:cNvSpPr txBox="1"/>
          <p:nvPr>
            <p:ph type="ctrTitle"/>
          </p:nvPr>
        </p:nvSpPr>
        <p:spPr>
          <a:xfrm>
            <a:off x="1143000" y="1145286"/>
            <a:ext cx="6858000" cy="1487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174B80"/>
              </a:buClr>
              <a:buSzPts val="4500"/>
              <a:buFont typeface="Arial"/>
              <a:buNone/>
              <a:defRPr sz="4500">
                <a:solidFill>
                  <a:srgbClr val="174B80"/>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 name="Google Shape;15;p2"/>
          <p:cNvSpPr txBox="1"/>
          <p:nvPr>
            <p:ph idx="1" type="subTitle"/>
          </p:nvPr>
        </p:nvSpPr>
        <p:spPr>
          <a:xfrm>
            <a:off x="1143000" y="2701528"/>
            <a:ext cx="6858000" cy="638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rgbClr val="7F7F7F"/>
              </a:buClr>
              <a:buSzPts val="2100"/>
              <a:buNone/>
              <a:defRPr sz="2100">
                <a:solidFill>
                  <a:srgbClr val="7F7F7F"/>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6" name="Google Shape;16;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 name="Google Shape;17;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 name="Google Shape;18;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2"/>
          <p:cNvSpPr txBox="1"/>
          <p:nvPr>
            <p:ph idx="2" type="body"/>
          </p:nvPr>
        </p:nvSpPr>
        <p:spPr>
          <a:xfrm>
            <a:off x="1143000" y="3408903"/>
            <a:ext cx="6858000" cy="3669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11"/>
          <p:cNvSpPr txBox="1"/>
          <p:nvPr>
            <p:ph type="title"/>
          </p:nvPr>
        </p:nvSpPr>
        <p:spPr>
          <a:xfrm>
            <a:off x="628650" y="596646"/>
            <a:ext cx="7886700" cy="671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4B80"/>
              </a:buClr>
              <a:buSzPts val="3300"/>
              <a:buFont typeface="Arial"/>
              <a:buNone/>
              <a:defRPr>
                <a:solidFill>
                  <a:srgbClr val="174B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3" name="Google Shape;73;p1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 name="Google Shape;75;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12"/>
          <p:cNvSpPr txBox="1"/>
          <p:nvPr>
            <p:ph type="title"/>
          </p:nvPr>
        </p:nvSpPr>
        <p:spPr>
          <a:xfrm rot="-5400000">
            <a:off x="-550191" y="1467423"/>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4B80"/>
              </a:buClr>
              <a:buSzPts val="3300"/>
              <a:buFont typeface="Arial"/>
              <a:buNone/>
              <a:defRPr>
                <a:solidFill>
                  <a:srgbClr val="174B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9" name="Google Shape;79;p12"/>
          <p:cNvSpPr txBox="1"/>
          <p:nvPr>
            <p:ph idx="1" type="body"/>
          </p:nvPr>
        </p:nvSpPr>
        <p:spPr>
          <a:xfrm rot="-5400000">
            <a:off x="3439526" y="-447177"/>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 name="Google Shape;80;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howMasterSp="0">
  <p:cSld name="Questions">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5" name="Google Shape;85;p13"/>
          <p:cNvSpPr txBox="1"/>
          <p:nvPr>
            <p:ph type="title"/>
          </p:nvPr>
        </p:nvSpPr>
        <p:spPr>
          <a:xfrm>
            <a:off x="628650" y="1364602"/>
            <a:ext cx="4486800" cy="1077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4B80"/>
              </a:buClr>
              <a:buSzPts val="3600"/>
              <a:buFont typeface="Arial"/>
              <a:buNone/>
              <a:defRPr sz="3600">
                <a:solidFill>
                  <a:srgbClr val="174B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6" name="Google Shape;86;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7" name="Google Shape;87;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3"/>
          <p:cNvSpPr txBox="1"/>
          <p:nvPr>
            <p:ph idx="1" type="body"/>
          </p:nvPr>
        </p:nvSpPr>
        <p:spPr>
          <a:xfrm>
            <a:off x="628650" y="2533650"/>
            <a:ext cx="4486200" cy="720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2100"/>
              <a:buNone/>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Only" showMasterSp="0">
  <p:cSld name="Contact Info Only">
    <p:spTree>
      <p:nvGrpSpPr>
        <p:cNvPr id="90" name="Shape 90"/>
        <p:cNvGrpSpPr/>
        <p:nvPr/>
      </p:nvGrpSpPr>
      <p:grpSpPr>
        <a:xfrm>
          <a:off x="0" y="0"/>
          <a:ext cx="0" cy="0"/>
          <a:chOff x="0" y="0"/>
          <a:chExt cx="0" cy="0"/>
        </a:xfrm>
      </p:grpSpPr>
      <p:pic>
        <p:nvPicPr>
          <p:cNvPr id="91" name="Google Shape;91;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2" name="Google Shape;92;p14"/>
          <p:cNvSpPr txBox="1"/>
          <p:nvPr>
            <p:ph type="title"/>
          </p:nvPr>
        </p:nvSpPr>
        <p:spPr>
          <a:xfrm>
            <a:off x="628650" y="1798475"/>
            <a:ext cx="7886700" cy="12105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4B80"/>
              </a:buClr>
              <a:buSzPts val="3300"/>
              <a:buFont typeface="Arial"/>
              <a:buNone/>
              <a:defRPr>
                <a:solidFill>
                  <a:srgbClr val="174B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3" name="Google Shape;93;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Background" showMasterSp="0">
  <p:cSld name="No Background">
    <p:spTree>
      <p:nvGrpSpPr>
        <p:cNvPr id="96" name="Shape 96"/>
        <p:cNvGrpSpPr/>
        <p:nvPr/>
      </p:nvGrpSpPr>
      <p:grpSpPr>
        <a:xfrm>
          <a:off x="0" y="0"/>
          <a:ext cx="0" cy="0"/>
          <a:chOff x="0" y="0"/>
          <a:chExt cx="0" cy="0"/>
        </a:xfrm>
      </p:grpSpPr>
      <p:sp>
        <p:nvSpPr>
          <p:cNvPr id="97" name="Google Shape;97;p15"/>
          <p:cNvSpPr txBox="1"/>
          <p:nvPr>
            <p:ph type="title"/>
          </p:nvPr>
        </p:nvSpPr>
        <p:spPr>
          <a:xfrm>
            <a:off x="628650" y="658368"/>
            <a:ext cx="7886700" cy="609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4B80"/>
              </a:buClr>
              <a:buSzPts val="3300"/>
              <a:buFont typeface="Arial"/>
              <a:buNone/>
              <a:defRPr>
                <a:solidFill>
                  <a:srgbClr val="174B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8" name="Google Shape;9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9" name="Google Shape;9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p16"/>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3" name="Google Shape;103;p16"/>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04" name="Google Shape;104;p1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628650" y="644652"/>
            <a:ext cx="5486400" cy="623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4B80"/>
              </a:buClr>
              <a:buSzPts val="3300"/>
              <a:buFont typeface="Arial"/>
              <a:buNone/>
              <a:defRPr>
                <a:solidFill>
                  <a:srgbClr val="174B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 name="Google Shape;22;p3"/>
          <p:cNvSpPr txBox="1"/>
          <p:nvPr>
            <p:ph idx="1" type="body"/>
          </p:nvPr>
        </p:nvSpPr>
        <p:spPr>
          <a:xfrm>
            <a:off x="628650" y="1481329"/>
            <a:ext cx="7886700" cy="3151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 name="Google Shape;24;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174B80"/>
              </a:buClr>
              <a:buSzPts val="4500"/>
              <a:buFont typeface="Arial"/>
              <a:buNone/>
              <a:defRPr sz="4500">
                <a:solidFill>
                  <a:srgbClr val="174B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 name="Google Shape;28;p4"/>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7F7F7F"/>
              </a:buClr>
              <a:buSzPts val="1800"/>
              <a:buNone/>
              <a:defRPr sz="1800">
                <a:solidFill>
                  <a:srgbClr val="7F7F7F"/>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9" name="Google Shape;29;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 name="Google Shape;30;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5"/>
          <p:cNvSpPr txBox="1"/>
          <p:nvPr>
            <p:ph type="title"/>
          </p:nvPr>
        </p:nvSpPr>
        <p:spPr>
          <a:xfrm>
            <a:off x="628650" y="672084"/>
            <a:ext cx="7886700" cy="5958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4B80"/>
              </a:buClr>
              <a:buSzPts val="3300"/>
              <a:buFont typeface="Arial"/>
              <a:buNone/>
              <a:defRPr>
                <a:solidFill>
                  <a:srgbClr val="174B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4" name="Google Shape;34;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 name="Google Shape;35;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 name="Google Shape;36;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 name="Google Shape;37;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6"/>
          <p:cNvSpPr txBox="1"/>
          <p:nvPr>
            <p:ph type="title"/>
          </p:nvPr>
        </p:nvSpPr>
        <p:spPr>
          <a:xfrm>
            <a:off x="629841" y="651510"/>
            <a:ext cx="7886700" cy="6165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4B80"/>
              </a:buClr>
              <a:buSzPts val="3300"/>
              <a:buFont typeface="Arial"/>
              <a:buNone/>
              <a:defRPr>
                <a:solidFill>
                  <a:srgbClr val="174B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1" name="Google Shape;41;p6"/>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6"/>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4" name="Google Shape;44;p6"/>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 name="Google Shape;45;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6" name="Google Shape;46;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7"/>
          <p:cNvSpPr txBox="1"/>
          <p:nvPr>
            <p:ph type="title"/>
          </p:nvPr>
        </p:nvSpPr>
        <p:spPr>
          <a:xfrm>
            <a:off x="628650" y="617220"/>
            <a:ext cx="7886700" cy="650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4B80"/>
              </a:buClr>
              <a:buSzPts val="3300"/>
              <a:buFont typeface="Arial"/>
              <a:buNone/>
              <a:defRPr>
                <a:solidFill>
                  <a:srgbClr val="174B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0" name="Google Shape;50;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1" name="Google Shape;51;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Google Shape;52;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5" name="Google Shape;55;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174B80"/>
              </a:buClr>
              <a:buSzPts val="2400"/>
              <a:buFont typeface="Arial"/>
              <a:buNone/>
              <a:defRPr sz="2400">
                <a:solidFill>
                  <a:srgbClr val="174B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9" name="Google Shape;59;p9"/>
          <p:cNvSpPr txBox="1"/>
          <p:nvPr>
            <p:ph idx="1" type="body"/>
          </p:nvPr>
        </p:nvSpPr>
        <p:spPr>
          <a:xfrm>
            <a:off x="3887391" y="1152144"/>
            <a:ext cx="4629300" cy="32436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0" name="Google Shape;60;p9"/>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1" name="Google Shape;61;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 name="Google Shape;62;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174B80"/>
              </a:buClr>
              <a:buSzPts val="2400"/>
              <a:buFont typeface="Arial"/>
              <a:buNone/>
              <a:defRPr sz="2400">
                <a:solidFill>
                  <a:srgbClr val="174B8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6" name="Google Shape;66;p10"/>
          <p:cNvSpPr/>
          <p:nvPr>
            <p:ph idx="2" type="pic"/>
          </p:nvPr>
        </p:nvSpPr>
        <p:spPr>
          <a:xfrm>
            <a:off x="3887391" y="740569"/>
            <a:ext cx="4629300" cy="3655200"/>
          </a:xfrm>
          <a:prstGeom prst="rect">
            <a:avLst/>
          </a:prstGeom>
          <a:noFill/>
          <a:ln>
            <a:noFill/>
          </a:ln>
        </p:spPr>
      </p:sp>
      <p:sp>
        <p:nvSpPr>
          <p:cNvPr id="67" name="Google Shape;67;p10"/>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8" name="Google Shape;68;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7" name="Google Shape;7;p1"/>
          <p:cNvSpPr/>
          <p:nvPr/>
        </p:nvSpPr>
        <p:spPr>
          <a:xfrm>
            <a:off x="384048" y="1138428"/>
            <a:ext cx="7605600" cy="2613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 name="Google Shape;8;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 name="Google Shape;9;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 name="Google Shape;11;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ctrTitle"/>
          </p:nvPr>
        </p:nvSpPr>
        <p:spPr>
          <a:xfrm>
            <a:off x="398158" y="1176700"/>
            <a:ext cx="8520600" cy="2052600"/>
          </a:xfrm>
          <a:prstGeom prst="rect">
            <a:avLst/>
          </a:prstGeom>
        </p:spPr>
        <p:txBody>
          <a:bodyPr anchorCtr="0" anchor="b" bIns="34275" lIns="68575" spcFirstLastPara="1" rIns="68575" wrap="square" tIns="34275">
            <a:normAutofit fontScale="90000"/>
          </a:bodyPr>
          <a:lstStyle/>
          <a:p>
            <a:pPr indent="0" lvl="0" marL="0" rtl="0" algn="ctr">
              <a:spcBef>
                <a:spcPts val="0"/>
              </a:spcBef>
              <a:spcAft>
                <a:spcPts val="0"/>
              </a:spcAft>
              <a:buNone/>
            </a:pPr>
            <a:r>
              <a:rPr lang="en"/>
              <a:t>Processing Techniques to Reduce Cyanide Levels in Cassava</a:t>
            </a:r>
            <a:endParaRPr/>
          </a:p>
        </p:txBody>
      </p:sp>
      <p:sp>
        <p:nvSpPr>
          <p:cNvPr id="110" name="Google Shape;110;p17"/>
          <p:cNvSpPr txBox="1"/>
          <p:nvPr>
            <p:ph idx="1" type="subTitle"/>
          </p:nvPr>
        </p:nvSpPr>
        <p:spPr>
          <a:xfrm>
            <a:off x="311700" y="3229300"/>
            <a:ext cx="8520600" cy="7926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629850" y="342900"/>
            <a:ext cx="2949300" cy="3978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Peeling</a:t>
            </a:r>
            <a:endParaRPr/>
          </a:p>
        </p:txBody>
      </p:sp>
      <p:sp>
        <p:nvSpPr>
          <p:cNvPr id="116" name="Google Shape;116;p18"/>
          <p:cNvSpPr txBox="1"/>
          <p:nvPr>
            <p:ph idx="1" type="body"/>
          </p:nvPr>
        </p:nvSpPr>
        <p:spPr>
          <a:xfrm>
            <a:off x="629850" y="740575"/>
            <a:ext cx="2949300" cy="3655200"/>
          </a:xfrm>
          <a:prstGeom prst="rect">
            <a:avLst/>
          </a:prstGeom>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rPr lang="en" sz="1600" u="sng">
                <a:latin typeface="Calibri"/>
                <a:ea typeface="Calibri"/>
                <a:cs typeface="Calibri"/>
                <a:sym typeface="Calibri"/>
              </a:rPr>
              <a:t>Method</a:t>
            </a:r>
            <a:r>
              <a:rPr lang="en" sz="1600">
                <a:latin typeface="Calibri"/>
                <a:ea typeface="Calibri"/>
                <a:cs typeface="Calibri"/>
                <a:sym typeface="Calibri"/>
              </a:rPr>
              <a:t>: Peeling involves removing the outer layer of the cassava, which is where cyanogenic glycosides are more concentrated.</a:t>
            </a:r>
            <a:endParaRPr sz="16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600">
              <a:latin typeface="Calibri"/>
              <a:ea typeface="Calibri"/>
              <a:cs typeface="Calibri"/>
              <a:sym typeface="Calibri"/>
            </a:endParaRPr>
          </a:p>
          <a:p>
            <a:pPr indent="0" lvl="0" marL="0" rtl="0" algn="l">
              <a:lnSpc>
                <a:spcPct val="115000"/>
              </a:lnSpc>
              <a:spcBef>
                <a:spcPts val="0"/>
              </a:spcBef>
              <a:spcAft>
                <a:spcPts val="0"/>
              </a:spcAft>
              <a:buNone/>
            </a:pPr>
            <a:r>
              <a:rPr lang="en" sz="1600" u="sng">
                <a:latin typeface="Calibri"/>
                <a:ea typeface="Calibri"/>
                <a:cs typeface="Calibri"/>
                <a:sym typeface="Calibri"/>
              </a:rPr>
              <a:t>Effectiveness</a:t>
            </a:r>
            <a:r>
              <a:rPr lang="en" sz="1600">
                <a:latin typeface="Calibri"/>
                <a:ea typeface="Calibri"/>
                <a:cs typeface="Calibri"/>
                <a:sym typeface="Calibri"/>
              </a:rPr>
              <a:t>: While peeling helps reduce cyanide levels to some extent, it may not eliminate all cyanogenic glycosides, as they can penetrate into the inner tissues of the cassava.</a:t>
            </a:r>
            <a:endParaRPr/>
          </a:p>
        </p:txBody>
      </p:sp>
      <p:pic>
        <p:nvPicPr>
          <p:cNvPr id="117" name="Google Shape;117;p18"/>
          <p:cNvPicPr preferRelativeResize="0"/>
          <p:nvPr>
            <p:ph idx="2" type="pic"/>
          </p:nvPr>
        </p:nvPicPr>
        <p:blipFill rotWithShape="1">
          <a:blip r:embed="rId3">
            <a:alphaModFix/>
          </a:blip>
          <a:srcRect b="406" l="0" r="0" t="406"/>
          <a:stretch/>
        </p:blipFill>
        <p:spPr>
          <a:xfrm>
            <a:off x="3887391" y="740569"/>
            <a:ext cx="4629301" cy="3655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629850" y="342900"/>
            <a:ext cx="2949300" cy="3978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Soaking</a:t>
            </a:r>
            <a:endParaRPr/>
          </a:p>
        </p:txBody>
      </p:sp>
      <p:pic>
        <p:nvPicPr>
          <p:cNvPr id="123" name="Google Shape;123;p19"/>
          <p:cNvPicPr preferRelativeResize="0"/>
          <p:nvPr>
            <p:ph idx="2" type="pic"/>
          </p:nvPr>
        </p:nvPicPr>
        <p:blipFill rotWithShape="1">
          <a:blip r:embed="rId3">
            <a:alphaModFix/>
          </a:blip>
          <a:srcRect b="3025" l="0" r="0" t="3016"/>
          <a:stretch/>
        </p:blipFill>
        <p:spPr>
          <a:xfrm>
            <a:off x="3887391" y="740569"/>
            <a:ext cx="4629299" cy="3655201"/>
          </a:xfrm>
          <a:prstGeom prst="rect">
            <a:avLst/>
          </a:prstGeom>
        </p:spPr>
      </p:pic>
      <p:sp>
        <p:nvSpPr>
          <p:cNvPr id="124" name="Google Shape;124;p19"/>
          <p:cNvSpPr txBox="1"/>
          <p:nvPr>
            <p:ph idx="1" type="body"/>
          </p:nvPr>
        </p:nvSpPr>
        <p:spPr>
          <a:xfrm>
            <a:off x="629850" y="746550"/>
            <a:ext cx="2949300" cy="3655200"/>
          </a:xfrm>
          <a:prstGeom prst="rect">
            <a:avLst/>
          </a:prstGeom>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rPr lang="en" sz="1600" u="sng">
                <a:latin typeface="Calibri"/>
                <a:ea typeface="Calibri"/>
                <a:cs typeface="Calibri"/>
                <a:sym typeface="Calibri"/>
              </a:rPr>
              <a:t>Method</a:t>
            </a:r>
            <a:r>
              <a:rPr lang="en" sz="1600">
                <a:latin typeface="Calibri"/>
                <a:ea typeface="Calibri"/>
                <a:cs typeface="Calibri"/>
                <a:sym typeface="Calibri"/>
              </a:rPr>
              <a:t>: Cassava is soaked in water for an extended period, typically ranging from several hours to overnight.</a:t>
            </a:r>
            <a:endParaRPr sz="16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600">
              <a:latin typeface="Calibri"/>
              <a:ea typeface="Calibri"/>
              <a:cs typeface="Calibri"/>
              <a:sym typeface="Calibri"/>
            </a:endParaRPr>
          </a:p>
          <a:p>
            <a:pPr indent="0" lvl="0" marL="0" rtl="0" algn="l">
              <a:lnSpc>
                <a:spcPct val="115000"/>
              </a:lnSpc>
              <a:spcBef>
                <a:spcPts val="0"/>
              </a:spcBef>
              <a:spcAft>
                <a:spcPts val="0"/>
              </a:spcAft>
              <a:buNone/>
            </a:pPr>
            <a:r>
              <a:rPr lang="en" sz="1600" u="sng">
                <a:latin typeface="Calibri"/>
                <a:ea typeface="Calibri"/>
                <a:cs typeface="Calibri"/>
                <a:sym typeface="Calibri"/>
              </a:rPr>
              <a:t>Effectiveness</a:t>
            </a:r>
            <a:r>
              <a:rPr lang="en" sz="1600">
                <a:latin typeface="Calibri"/>
                <a:ea typeface="Calibri"/>
                <a:cs typeface="Calibri"/>
                <a:sym typeface="Calibri"/>
              </a:rPr>
              <a:t>: Soaking helps leach out water-soluble cyanogenic glycosides, reducing their concentration in the cassava. Discarding the soaking water before cooking further minimizes cyanide content.</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629850" y="342900"/>
            <a:ext cx="2949300" cy="3978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Fermentation</a:t>
            </a:r>
            <a:endParaRPr/>
          </a:p>
        </p:txBody>
      </p:sp>
      <p:pic>
        <p:nvPicPr>
          <p:cNvPr id="130" name="Google Shape;130;p20"/>
          <p:cNvPicPr preferRelativeResize="0"/>
          <p:nvPr>
            <p:ph idx="2" type="pic"/>
          </p:nvPr>
        </p:nvPicPr>
        <p:blipFill rotWithShape="1">
          <a:blip r:embed="rId3">
            <a:alphaModFix/>
          </a:blip>
          <a:srcRect b="0" l="5003" r="5012" t="0"/>
          <a:stretch/>
        </p:blipFill>
        <p:spPr>
          <a:xfrm>
            <a:off x="3887391" y="740569"/>
            <a:ext cx="4629299" cy="3655200"/>
          </a:xfrm>
          <a:prstGeom prst="rect">
            <a:avLst/>
          </a:prstGeom>
        </p:spPr>
      </p:pic>
      <p:sp>
        <p:nvSpPr>
          <p:cNvPr id="131" name="Google Shape;131;p20"/>
          <p:cNvSpPr txBox="1"/>
          <p:nvPr>
            <p:ph idx="1" type="body"/>
          </p:nvPr>
        </p:nvSpPr>
        <p:spPr>
          <a:xfrm>
            <a:off x="629850" y="746550"/>
            <a:ext cx="2949300" cy="36552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500" u="sng">
                <a:latin typeface="Calibri"/>
                <a:ea typeface="Calibri"/>
                <a:cs typeface="Calibri"/>
                <a:sym typeface="Calibri"/>
              </a:rPr>
              <a:t>Method</a:t>
            </a:r>
            <a:r>
              <a:rPr lang="en" sz="1500">
                <a:latin typeface="Calibri"/>
                <a:ea typeface="Calibri"/>
                <a:cs typeface="Calibri"/>
                <a:sym typeface="Calibri"/>
              </a:rPr>
              <a:t>: Cassava is fermented by allowing it to sit for an extended period, often with the aid of natural microorganisms or inoculants.</a:t>
            </a:r>
            <a:endParaRPr sz="1500">
              <a:latin typeface="Calibri"/>
              <a:ea typeface="Calibri"/>
              <a:cs typeface="Calibri"/>
              <a:sym typeface="Calibri"/>
            </a:endParaRPr>
          </a:p>
          <a:p>
            <a:pPr indent="0" lvl="0" marL="0" rtl="0" algn="l">
              <a:lnSpc>
                <a:spcPct val="115000"/>
              </a:lnSpc>
              <a:spcBef>
                <a:spcPts val="0"/>
              </a:spcBef>
              <a:spcAft>
                <a:spcPts val="0"/>
              </a:spcAft>
              <a:buNone/>
            </a:pPr>
            <a:r>
              <a:t/>
            </a:r>
            <a:endParaRPr sz="1500">
              <a:latin typeface="Calibri"/>
              <a:ea typeface="Calibri"/>
              <a:cs typeface="Calibri"/>
              <a:sym typeface="Calibri"/>
            </a:endParaRPr>
          </a:p>
          <a:p>
            <a:pPr indent="0" lvl="0" marL="0" rtl="0" algn="l">
              <a:lnSpc>
                <a:spcPct val="115000"/>
              </a:lnSpc>
              <a:spcBef>
                <a:spcPts val="0"/>
              </a:spcBef>
              <a:spcAft>
                <a:spcPts val="0"/>
              </a:spcAft>
              <a:buNone/>
            </a:pPr>
            <a:r>
              <a:rPr lang="en" sz="1500" u="sng">
                <a:latin typeface="Calibri"/>
                <a:ea typeface="Calibri"/>
                <a:cs typeface="Calibri"/>
                <a:sym typeface="Calibri"/>
              </a:rPr>
              <a:t>Effectiveness</a:t>
            </a:r>
            <a:r>
              <a:rPr lang="en" sz="1500">
                <a:latin typeface="Calibri"/>
                <a:ea typeface="Calibri"/>
                <a:cs typeface="Calibri"/>
                <a:sym typeface="Calibri"/>
              </a:rPr>
              <a:t>: Fermentation breaks down cyanogenic glycosides into less toxic compounds, such as cyanohydrins. This process not only reduces cyanide content but also contributes to the development of desirable flavors and textures in fermented cassava products.</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629850" y="342900"/>
            <a:ext cx="2949300" cy="3978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Boiling/Cooking</a:t>
            </a:r>
            <a:endParaRPr/>
          </a:p>
        </p:txBody>
      </p:sp>
      <p:pic>
        <p:nvPicPr>
          <p:cNvPr id="137" name="Google Shape;137;p21"/>
          <p:cNvPicPr preferRelativeResize="0"/>
          <p:nvPr>
            <p:ph idx="2" type="pic"/>
          </p:nvPr>
        </p:nvPicPr>
        <p:blipFill rotWithShape="1">
          <a:blip r:embed="rId3">
            <a:alphaModFix/>
          </a:blip>
          <a:srcRect b="0" l="2507" r="2507" t="0"/>
          <a:stretch/>
        </p:blipFill>
        <p:spPr>
          <a:xfrm>
            <a:off x="3887391" y="740569"/>
            <a:ext cx="4629299" cy="3655200"/>
          </a:xfrm>
          <a:prstGeom prst="rect">
            <a:avLst/>
          </a:prstGeom>
        </p:spPr>
      </p:pic>
      <p:sp>
        <p:nvSpPr>
          <p:cNvPr id="138" name="Google Shape;138;p21"/>
          <p:cNvSpPr txBox="1"/>
          <p:nvPr>
            <p:ph idx="1" type="body"/>
          </p:nvPr>
        </p:nvSpPr>
        <p:spPr>
          <a:xfrm>
            <a:off x="629850" y="746550"/>
            <a:ext cx="2949300" cy="3655200"/>
          </a:xfrm>
          <a:prstGeom prst="rect">
            <a:avLst/>
          </a:prstGeom>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1100"/>
              <a:buFont typeface="Arial"/>
              <a:buNone/>
            </a:pPr>
            <a:r>
              <a:rPr lang="en" sz="1600" u="sng">
                <a:latin typeface="Calibri"/>
                <a:ea typeface="Calibri"/>
                <a:cs typeface="Calibri"/>
                <a:sym typeface="Calibri"/>
              </a:rPr>
              <a:t>Method</a:t>
            </a:r>
            <a:r>
              <a:rPr lang="en" sz="1600">
                <a:latin typeface="Calibri"/>
                <a:ea typeface="Calibri"/>
                <a:cs typeface="Calibri"/>
                <a:sym typeface="Calibri"/>
              </a:rPr>
              <a:t>: Cassava is boiled or cooked before consumption.</a:t>
            </a:r>
            <a:endParaRPr sz="1600">
              <a:latin typeface="Calibri"/>
              <a:ea typeface="Calibri"/>
              <a:cs typeface="Calibri"/>
              <a:sym typeface="Calibri"/>
            </a:endParaRPr>
          </a:p>
          <a:p>
            <a:pPr indent="0" lvl="0" marL="0" rtl="0" algn="l">
              <a:lnSpc>
                <a:spcPct val="115000"/>
              </a:lnSpc>
              <a:spcBef>
                <a:spcPts val="0"/>
              </a:spcBef>
              <a:spcAft>
                <a:spcPts val="0"/>
              </a:spcAft>
              <a:buNone/>
            </a:pPr>
            <a:r>
              <a:t/>
            </a:r>
            <a:endParaRPr sz="1600">
              <a:latin typeface="Calibri"/>
              <a:ea typeface="Calibri"/>
              <a:cs typeface="Calibri"/>
              <a:sym typeface="Calibri"/>
            </a:endParaRPr>
          </a:p>
          <a:p>
            <a:pPr indent="0" lvl="0" marL="0" rtl="0" algn="l">
              <a:lnSpc>
                <a:spcPct val="115000"/>
              </a:lnSpc>
              <a:spcBef>
                <a:spcPts val="0"/>
              </a:spcBef>
              <a:spcAft>
                <a:spcPts val="0"/>
              </a:spcAft>
              <a:buNone/>
            </a:pPr>
            <a:r>
              <a:rPr lang="en" sz="1600" u="sng">
                <a:latin typeface="Calibri"/>
                <a:ea typeface="Calibri"/>
                <a:cs typeface="Calibri"/>
                <a:sym typeface="Calibri"/>
              </a:rPr>
              <a:t>Effectiveness</a:t>
            </a:r>
            <a:r>
              <a:rPr lang="en" sz="1600">
                <a:latin typeface="Calibri"/>
                <a:ea typeface="Calibri"/>
                <a:cs typeface="Calibri"/>
                <a:sym typeface="Calibri"/>
              </a:rPr>
              <a:t>: Cooking disrupts the cellular structure of cassava, causing the release and volatilization of cyanide gas. This results in a significant reduction in cyanide levels, making the cassava safe to eat.</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629850" y="342900"/>
            <a:ext cx="2949300" cy="3978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Sun Drying</a:t>
            </a:r>
            <a:endParaRPr/>
          </a:p>
        </p:txBody>
      </p:sp>
      <p:pic>
        <p:nvPicPr>
          <p:cNvPr id="144" name="Google Shape;144;p22"/>
          <p:cNvPicPr preferRelativeResize="0"/>
          <p:nvPr>
            <p:ph idx="2" type="pic"/>
          </p:nvPr>
        </p:nvPicPr>
        <p:blipFill rotWithShape="1">
          <a:blip r:embed="rId3">
            <a:alphaModFix/>
          </a:blip>
          <a:srcRect b="0" l="7947" r="7947" t="0"/>
          <a:stretch/>
        </p:blipFill>
        <p:spPr>
          <a:xfrm>
            <a:off x="3887391" y="740569"/>
            <a:ext cx="4629301" cy="3655200"/>
          </a:xfrm>
          <a:prstGeom prst="rect">
            <a:avLst/>
          </a:prstGeom>
        </p:spPr>
      </p:pic>
      <p:sp>
        <p:nvSpPr>
          <p:cNvPr id="145" name="Google Shape;145;p22"/>
          <p:cNvSpPr txBox="1"/>
          <p:nvPr>
            <p:ph idx="1" type="body"/>
          </p:nvPr>
        </p:nvSpPr>
        <p:spPr>
          <a:xfrm>
            <a:off x="629850" y="740575"/>
            <a:ext cx="2949300" cy="3661200"/>
          </a:xfrm>
          <a:prstGeom prst="rect">
            <a:avLst/>
          </a:prstGeom>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1100"/>
              <a:buFont typeface="Arial"/>
              <a:buNone/>
            </a:pPr>
            <a:r>
              <a:rPr lang="en" sz="1600" u="sng">
                <a:latin typeface="Calibri"/>
                <a:ea typeface="Calibri"/>
                <a:cs typeface="Calibri"/>
                <a:sym typeface="Calibri"/>
              </a:rPr>
              <a:t>Method</a:t>
            </a:r>
            <a:r>
              <a:rPr lang="en" sz="1600">
                <a:latin typeface="Calibri"/>
                <a:ea typeface="Calibri"/>
                <a:cs typeface="Calibri"/>
                <a:sym typeface="Calibri"/>
              </a:rPr>
              <a:t>: Slices or grated cassava is exposed to sunlight to facilitate drying.</a:t>
            </a:r>
            <a:endParaRPr sz="1600">
              <a:latin typeface="Calibri"/>
              <a:ea typeface="Calibri"/>
              <a:cs typeface="Calibri"/>
              <a:sym typeface="Calibri"/>
            </a:endParaRPr>
          </a:p>
          <a:p>
            <a:pPr indent="0" lvl="0" marL="0" rtl="0" algn="l">
              <a:lnSpc>
                <a:spcPct val="115000"/>
              </a:lnSpc>
              <a:spcBef>
                <a:spcPts val="0"/>
              </a:spcBef>
              <a:spcAft>
                <a:spcPts val="0"/>
              </a:spcAft>
              <a:buNone/>
            </a:pPr>
            <a:r>
              <a:t/>
            </a:r>
            <a:endParaRPr sz="1600">
              <a:latin typeface="Calibri"/>
              <a:ea typeface="Calibri"/>
              <a:cs typeface="Calibri"/>
              <a:sym typeface="Calibri"/>
            </a:endParaRPr>
          </a:p>
          <a:p>
            <a:pPr indent="0" lvl="0" marL="0" rtl="0" algn="l">
              <a:lnSpc>
                <a:spcPct val="115000"/>
              </a:lnSpc>
              <a:spcBef>
                <a:spcPts val="0"/>
              </a:spcBef>
              <a:spcAft>
                <a:spcPts val="0"/>
              </a:spcAft>
              <a:buNone/>
            </a:pPr>
            <a:r>
              <a:rPr lang="en" sz="1600" u="sng">
                <a:latin typeface="Calibri"/>
                <a:ea typeface="Calibri"/>
                <a:cs typeface="Calibri"/>
                <a:sym typeface="Calibri"/>
              </a:rPr>
              <a:t>Effectiveness</a:t>
            </a:r>
            <a:r>
              <a:rPr lang="en" sz="1600">
                <a:latin typeface="Calibri"/>
                <a:ea typeface="Calibri"/>
                <a:cs typeface="Calibri"/>
                <a:sym typeface="Calibri"/>
              </a:rPr>
              <a:t>: Sun drying, coupled with subsequent cooking, has been shown to reduce cyanide levels. However, this method may be less effective compared to other processing techniques.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629850" y="342900"/>
            <a:ext cx="2949300" cy="397800"/>
          </a:xfrm>
          <a:prstGeom prst="rect">
            <a:avLst/>
          </a:prstGeom>
        </p:spPr>
        <p:txBody>
          <a:bodyPr anchorCtr="0" anchor="b" bIns="34275" lIns="68575" spcFirstLastPara="1" rIns="68575" wrap="square" tIns="34275">
            <a:normAutofit fontScale="90000"/>
          </a:bodyPr>
          <a:lstStyle/>
          <a:p>
            <a:pPr indent="0" lvl="0" marL="0" rtl="0" algn="l">
              <a:spcBef>
                <a:spcPts val="0"/>
              </a:spcBef>
              <a:spcAft>
                <a:spcPts val="0"/>
              </a:spcAft>
              <a:buNone/>
            </a:pPr>
            <a:r>
              <a:rPr lang="en"/>
              <a:t>Method Combination</a:t>
            </a:r>
            <a:endParaRPr/>
          </a:p>
        </p:txBody>
      </p:sp>
      <p:pic>
        <p:nvPicPr>
          <p:cNvPr id="151" name="Google Shape;151;p23"/>
          <p:cNvPicPr preferRelativeResize="0"/>
          <p:nvPr>
            <p:ph idx="2" type="pic"/>
          </p:nvPr>
        </p:nvPicPr>
        <p:blipFill rotWithShape="1">
          <a:blip r:embed="rId3">
            <a:alphaModFix/>
          </a:blip>
          <a:srcRect b="0" l="8011" r="8011" t="0"/>
          <a:stretch/>
        </p:blipFill>
        <p:spPr>
          <a:xfrm>
            <a:off x="3887391" y="740569"/>
            <a:ext cx="4629300" cy="3655200"/>
          </a:xfrm>
          <a:prstGeom prst="rect">
            <a:avLst/>
          </a:prstGeom>
        </p:spPr>
      </p:pic>
      <p:sp>
        <p:nvSpPr>
          <p:cNvPr id="152" name="Google Shape;152;p23"/>
          <p:cNvSpPr txBox="1"/>
          <p:nvPr>
            <p:ph idx="1" type="body"/>
          </p:nvPr>
        </p:nvSpPr>
        <p:spPr>
          <a:xfrm>
            <a:off x="629850" y="746550"/>
            <a:ext cx="2949300" cy="36552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500" u="sng">
                <a:latin typeface="Calibri"/>
                <a:ea typeface="Calibri"/>
                <a:cs typeface="Calibri"/>
                <a:sym typeface="Calibri"/>
              </a:rPr>
              <a:t>Method</a:t>
            </a:r>
            <a:r>
              <a:rPr lang="en" sz="1500">
                <a:latin typeface="Calibri"/>
                <a:ea typeface="Calibri"/>
                <a:cs typeface="Calibri"/>
                <a:sym typeface="Calibri"/>
              </a:rPr>
              <a:t>: Employing a combination of processing methods, such as peeling, soaking, and cooking, can enhance the overall reduction in cyanide levels.</a:t>
            </a:r>
            <a:endParaRPr sz="1500">
              <a:latin typeface="Calibri"/>
              <a:ea typeface="Calibri"/>
              <a:cs typeface="Calibri"/>
              <a:sym typeface="Calibri"/>
            </a:endParaRPr>
          </a:p>
          <a:p>
            <a:pPr indent="0" lvl="0" marL="0" rtl="0" algn="l">
              <a:lnSpc>
                <a:spcPct val="115000"/>
              </a:lnSpc>
              <a:spcBef>
                <a:spcPts val="0"/>
              </a:spcBef>
              <a:spcAft>
                <a:spcPts val="0"/>
              </a:spcAft>
              <a:buNone/>
            </a:pPr>
            <a:r>
              <a:t/>
            </a:r>
            <a:endParaRPr sz="1500">
              <a:latin typeface="Calibri"/>
              <a:ea typeface="Calibri"/>
              <a:cs typeface="Calibri"/>
              <a:sym typeface="Calibri"/>
            </a:endParaRPr>
          </a:p>
          <a:p>
            <a:pPr indent="0" lvl="0" marL="0" rtl="0" algn="l">
              <a:lnSpc>
                <a:spcPct val="115000"/>
              </a:lnSpc>
              <a:spcBef>
                <a:spcPts val="0"/>
              </a:spcBef>
              <a:spcAft>
                <a:spcPts val="0"/>
              </a:spcAft>
              <a:buNone/>
            </a:pPr>
            <a:r>
              <a:rPr lang="en" sz="1500" u="sng">
                <a:latin typeface="Calibri"/>
                <a:ea typeface="Calibri"/>
                <a:cs typeface="Calibri"/>
                <a:sym typeface="Calibri"/>
              </a:rPr>
              <a:t>Effectiveness</a:t>
            </a:r>
            <a:r>
              <a:rPr lang="en" sz="1500">
                <a:latin typeface="Calibri"/>
                <a:ea typeface="Calibri"/>
                <a:cs typeface="Calibri"/>
                <a:sym typeface="Calibri"/>
              </a:rPr>
              <a:t>: Utilizing multiple methods synergistically addresses cyanide content at different stages, providing a comprehensive approach to ensuring the safety of cassava for consumption.</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629850" y="342900"/>
            <a:ext cx="2949300" cy="8265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t>Breeding Low Cyanide Variables</a:t>
            </a:r>
            <a:endParaRPr/>
          </a:p>
        </p:txBody>
      </p:sp>
      <p:pic>
        <p:nvPicPr>
          <p:cNvPr id="158" name="Google Shape;158;p24"/>
          <p:cNvPicPr preferRelativeResize="0"/>
          <p:nvPr>
            <p:ph idx="2" type="pic"/>
          </p:nvPr>
        </p:nvPicPr>
        <p:blipFill rotWithShape="1">
          <a:blip r:embed="rId3">
            <a:alphaModFix/>
          </a:blip>
          <a:srcRect b="23783" l="0" r="0" t="23783"/>
          <a:stretch/>
        </p:blipFill>
        <p:spPr>
          <a:xfrm>
            <a:off x="3887391" y="740569"/>
            <a:ext cx="4629302" cy="3655199"/>
          </a:xfrm>
          <a:prstGeom prst="rect">
            <a:avLst/>
          </a:prstGeom>
        </p:spPr>
      </p:pic>
      <p:sp>
        <p:nvSpPr>
          <p:cNvPr id="159" name="Google Shape;159;p24"/>
          <p:cNvSpPr txBox="1"/>
          <p:nvPr>
            <p:ph idx="1" type="body"/>
          </p:nvPr>
        </p:nvSpPr>
        <p:spPr>
          <a:xfrm>
            <a:off x="629850" y="1169400"/>
            <a:ext cx="2949300" cy="3232500"/>
          </a:xfrm>
          <a:prstGeom prst="rect">
            <a:avLst/>
          </a:prstGeom>
        </p:spPr>
        <p:txBody>
          <a:bodyPr anchorCtr="0" anchor="t" bIns="34275" lIns="68575" spcFirstLastPara="1" rIns="68575" wrap="square" tIns="34275">
            <a:normAutofit/>
          </a:bodyPr>
          <a:lstStyle/>
          <a:p>
            <a:pPr indent="0" lvl="0" marL="0" rtl="0" algn="l">
              <a:lnSpc>
                <a:spcPct val="100000"/>
              </a:lnSpc>
              <a:spcBef>
                <a:spcPts val="0"/>
              </a:spcBef>
              <a:spcAft>
                <a:spcPts val="0"/>
              </a:spcAft>
              <a:buNone/>
            </a:pPr>
            <a:r>
              <a:rPr lang="en" sz="1600" u="sng">
                <a:latin typeface="Calibri"/>
                <a:ea typeface="Calibri"/>
                <a:cs typeface="Calibri"/>
                <a:sym typeface="Calibri"/>
              </a:rPr>
              <a:t>Method</a:t>
            </a:r>
            <a:r>
              <a:rPr lang="en" sz="1600">
                <a:latin typeface="Calibri"/>
                <a:ea typeface="Calibri"/>
                <a:cs typeface="Calibri"/>
                <a:sym typeface="Calibri"/>
              </a:rPr>
              <a:t>: Agricultural research focuses on developing cassava varieties with naturally low levels of cyanogenic glycosides.</a:t>
            </a:r>
            <a:endParaRPr sz="16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600">
              <a:latin typeface="Calibri"/>
              <a:ea typeface="Calibri"/>
              <a:cs typeface="Calibri"/>
              <a:sym typeface="Calibri"/>
            </a:endParaRPr>
          </a:p>
          <a:p>
            <a:pPr indent="0" lvl="0" marL="0" rtl="0" algn="l">
              <a:lnSpc>
                <a:spcPct val="100000"/>
              </a:lnSpc>
              <a:spcBef>
                <a:spcPts val="800"/>
              </a:spcBef>
              <a:spcAft>
                <a:spcPts val="0"/>
              </a:spcAft>
              <a:buNone/>
            </a:pPr>
            <a:r>
              <a:rPr lang="en" sz="1600" u="sng">
                <a:latin typeface="Calibri"/>
                <a:ea typeface="Calibri"/>
                <a:cs typeface="Calibri"/>
                <a:sym typeface="Calibri"/>
              </a:rPr>
              <a:t>Effectiveness</a:t>
            </a:r>
            <a:r>
              <a:rPr lang="en" sz="1600">
                <a:latin typeface="Calibri"/>
                <a:ea typeface="Calibri"/>
                <a:cs typeface="Calibri"/>
                <a:sym typeface="Calibri"/>
              </a:rPr>
              <a:t>: Plant breeding programs aim to create cassava varieties that are inherently safer for consumption, reducing the reliance on post-harvest processing to mitigate cyanide content</a:t>
            </a:r>
            <a:r>
              <a:rPr lang="en" sz="1000">
                <a:latin typeface="Calibri"/>
                <a:ea typeface="Calibri"/>
                <a:cs typeface="Calibri"/>
                <a:sym typeface="Calibri"/>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628650" y="644652"/>
            <a:ext cx="5486400" cy="623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Important!</a:t>
            </a:r>
            <a:endParaRPr/>
          </a:p>
        </p:txBody>
      </p:sp>
      <p:sp>
        <p:nvSpPr>
          <p:cNvPr id="165" name="Google Shape;165;p25"/>
          <p:cNvSpPr txBox="1"/>
          <p:nvPr>
            <p:ph idx="1" type="body"/>
          </p:nvPr>
        </p:nvSpPr>
        <p:spPr>
          <a:xfrm>
            <a:off x="628650" y="1481329"/>
            <a:ext cx="7886700" cy="3151500"/>
          </a:xfrm>
          <a:prstGeom prst="rect">
            <a:avLst/>
          </a:prstGeom>
        </p:spPr>
        <p:txBody>
          <a:bodyPr anchorCtr="0" anchor="t" bIns="34275" lIns="68575" spcFirstLastPara="1" rIns="68575" wrap="square" tIns="34275">
            <a:normAutofit/>
          </a:bodyPr>
          <a:lstStyle/>
          <a:p>
            <a:pPr indent="-368300" lvl="0" marL="457200" rtl="0" algn="l">
              <a:spcBef>
                <a:spcPts val="800"/>
              </a:spcBef>
              <a:spcAft>
                <a:spcPts val="0"/>
              </a:spcAft>
              <a:buSzPts val="2200"/>
              <a:buFont typeface="Calibri"/>
              <a:buChar char="•"/>
            </a:pPr>
            <a:r>
              <a:rPr lang="en" sz="2200">
                <a:latin typeface="Calibri"/>
                <a:ea typeface="Calibri"/>
                <a:cs typeface="Calibri"/>
                <a:sym typeface="Calibri"/>
              </a:rPr>
              <a:t>While these processing techniques can significantly reduce cyanide levels in cassava, it is crucial to emphasize the importance of culturally appropriate practices and education to ensure that communities are aware of and adopt safe processing methods.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en" sz="2200">
                <a:latin typeface="Calibri"/>
                <a:ea typeface="Calibri"/>
                <a:cs typeface="Calibri"/>
                <a:sym typeface="Calibri"/>
              </a:rPr>
              <a:t>Additionally, adherence to these practices contributes to the overall nutritional and food security benefits of cassava consumption.</a:t>
            </a:r>
            <a:endParaRPr sz="33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