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5"/>
  </p:notesMasterIdLst>
  <p:handoutMasterIdLst>
    <p:handoutMasterId r:id="rId26"/>
  </p:handoutMasterIdLst>
  <p:sldIdLst>
    <p:sldId id="256" r:id="rId2"/>
    <p:sldId id="320" r:id="rId3"/>
    <p:sldId id="314" r:id="rId4"/>
    <p:sldId id="315" r:id="rId5"/>
    <p:sldId id="318" r:id="rId6"/>
    <p:sldId id="317" r:id="rId7"/>
    <p:sldId id="296" r:id="rId8"/>
    <p:sldId id="312" r:id="rId9"/>
    <p:sldId id="300" r:id="rId10"/>
    <p:sldId id="313" r:id="rId11"/>
    <p:sldId id="319" r:id="rId12"/>
    <p:sldId id="310" r:id="rId13"/>
    <p:sldId id="301" r:id="rId14"/>
    <p:sldId id="302" r:id="rId15"/>
    <p:sldId id="306" r:id="rId16"/>
    <p:sldId id="303" r:id="rId17"/>
    <p:sldId id="307" r:id="rId18"/>
    <p:sldId id="304" r:id="rId19"/>
    <p:sldId id="308" r:id="rId20"/>
    <p:sldId id="305" r:id="rId21"/>
    <p:sldId id="309" r:id="rId22"/>
    <p:sldId id="311" r:id="rId23"/>
    <p:sldId id="299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33" autoAdjust="0"/>
    <p:restoredTop sz="94660"/>
  </p:normalViewPr>
  <p:slideViewPr>
    <p:cSldViewPr snapToGrid="0">
      <p:cViewPr varScale="1">
        <p:scale>
          <a:sx n="59" d="100"/>
          <a:sy n="59" d="100"/>
        </p:scale>
        <p:origin x="1356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4C2D98A-D64E-4721-B37E-BAA0EF54514D}" type="datetimeFigureOut">
              <a:rPr lang="en-US" altLang="en-US"/>
              <a:pPr/>
              <a:t>12/31/2019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86A4360-7047-4EA4-A5D5-434C7E9925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63201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59CA0F4-B925-4A01-A86A-50A8F6E9CFA9}" type="datetimeFigureOut">
              <a:rPr lang="en-US" altLang="en-US"/>
              <a:pPr/>
              <a:t>12/31/2019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683EBED-7485-4C2A-9D9B-EF8B1834FFD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90385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83EBED-7485-4C2A-9D9B-EF8B1834FFD2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8930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83EBED-7485-4C2A-9D9B-EF8B1834FFD2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540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1" r="12500"/>
          <a:stretch/>
        </p:blipFill>
        <p:spPr bwMode="auto">
          <a:xfrm>
            <a:off x="0" y="0"/>
            <a:ext cx="915851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IFAS2013white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244" y="298449"/>
            <a:ext cx="1709511" cy="572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495753" y="5435826"/>
            <a:ext cx="8167007" cy="1023032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38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 sz="2400"/>
            </a:lvl3pPr>
            <a:lvl4pPr marL="1371600" indent="0">
              <a:buFontTx/>
              <a:buNone/>
              <a:defRPr sz="2400"/>
            </a:lvl4pPr>
            <a:lvl5pPr marL="1828800" indent="0">
              <a:buFontTx/>
              <a:buNone/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513240"/>
            <a:ext cx="7886700" cy="796018"/>
          </a:xfrm>
          <a:prstGeom prst="rect">
            <a:avLst/>
          </a:prstGeom>
        </p:spPr>
        <p:txBody>
          <a:bodyPr/>
          <a:lstStyle>
            <a:lvl1pPr algn="ctr"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88980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 Bullet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80400" cy="46736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6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24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4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4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8040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4340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NBulle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 b="70794"/>
          <a:stretch/>
        </p:blipFill>
        <p:spPr bwMode="auto">
          <a:xfrm>
            <a:off x="0" y="0"/>
            <a:ext cx="9144000" cy="2002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2460170"/>
            <a:ext cx="8280400" cy="40422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600">
                <a:solidFill>
                  <a:srgbClr val="002060"/>
                </a:solidFill>
              </a:defRPr>
            </a:lvl1pPr>
            <a:lvl2pPr marL="457200" indent="0">
              <a:buFontTx/>
              <a:buNone/>
              <a:defRPr sz="24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4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4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80400" cy="1325563"/>
          </a:xfrm>
          <a:prstGeom prst="rect">
            <a:avLst/>
          </a:prstGeom>
        </p:spPr>
        <p:txBody>
          <a:bodyPr anchor="ctr" anchorCtr="0"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02778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Bulle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80400" cy="4673600"/>
          </a:xfrm>
          <a:prstGeom prst="rect">
            <a:avLst/>
          </a:prstGeom>
        </p:spPr>
        <p:txBody>
          <a:bodyPr/>
          <a:lstStyle>
            <a:lvl1pPr>
              <a:defRPr sz="26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400">
                <a:solidFill>
                  <a:schemeClr val="bg1"/>
                </a:solidFill>
              </a:defRPr>
            </a:lvl4pPr>
            <a:lvl5pPr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8040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93267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Bullet 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 b="70794"/>
          <a:stretch/>
        </p:blipFill>
        <p:spPr bwMode="auto">
          <a:xfrm>
            <a:off x="0" y="0"/>
            <a:ext cx="9144000" cy="2002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80400" cy="1325563"/>
          </a:xfrm>
          <a:prstGeom prst="rect">
            <a:avLst/>
          </a:prstGeom>
        </p:spPr>
        <p:txBody>
          <a:bodyPr anchor="ctr" anchorCtr="0"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2459736"/>
            <a:ext cx="8280400" cy="4057178"/>
          </a:xfrm>
          <a:prstGeom prst="rect">
            <a:avLst/>
          </a:prstGeom>
        </p:spPr>
        <p:txBody>
          <a:bodyPr/>
          <a:lstStyle>
            <a:lvl1pPr>
              <a:defRPr sz="2600">
                <a:solidFill>
                  <a:srgbClr val="002060"/>
                </a:solidFill>
              </a:defRPr>
            </a:lvl1pPr>
            <a:lvl2pPr>
              <a:defRPr sz="2400">
                <a:solidFill>
                  <a:srgbClr val="002060"/>
                </a:solidFill>
              </a:defRPr>
            </a:lvl2pPr>
            <a:lvl3pPr>
              <a:defRPr sz="2400">
                <a:solidFill>
                  <a:srgbClr val="002060"/>
                </a:solidFill>
              </a:defRPr>
            </a:lvl3pPr>
            <a:lvl4pPr>
              <a:defRPr sz="2400">
                <a:solidFill>
                  <a:srgbClr val="002060"/>
                </a:solidFill>
              </a:defRPr>
            </a:lvl4pPr>
            <a:lvl5pPr>
              <a:defRPr sz="2400">
                <a:solidFill>
                  <a:srgbClr val="00206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27759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07559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588658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6979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64" r:id="rId2"/>
    <p:sldLayoutId id="2147483679" r:id="rId3"/>
    <p:sldLayoutId id="2147483676" r:id="rId4"/>
    <p:sldLayoutId id="2147483680" r:id="rId5"/>
    <p:sldLayoutId id="2147483675" r:id="rId6"/>
    <p:sldLayoutId id="2147483678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_EtQNQe9IZU&amp;fbclid=IwAR2XBxeRg554Jh728uq0ji6oyEd06qccEz8uzB9f-NW0vr3EkaTkCKaFQ_o" TargetMode="Externa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meiU6TxysC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talkspace.com/gatorcare" TargetMode="External"/><Relationship Id="rId2" Type="http://schemas.openxmlformats.org/officeDocument/2006/relationships/hyperlink" Target="https://gatorwell.ufsa.ufl.edu/health-topic/time-management/" TargetMode="Externa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counseling.ufl.edu/resources/online/apps/" TargetMode="External"/><Relationship Id="rId4" Type="http://schemas.openxmlformats.org/officeDocument/2006/relationships/hyperlink" Target="https://www.eap.ufl.edu/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0"/>
          </p:nvPr>
        </p:nvSpPr>
        <p:spPr>
          <a:xfrm>
            <a:off x="952499" y="5045413"/>
            <a:ext cx="7246621" cy="1413445"/>
          </a:xfrm>
        </p:spPr>
        <p:txBody>
          <a:bodyPr/>
          <a:lstStyle/>
          <a:p>
            <a:r>
              <a:rPr lang="en-US" b="1" dirty="0" smtClean="0"/>
              <a:t>AEC Advising: Expectations and Best Practices</a:t>
            </a:r>
            <a:endParaRPr lang="en-US" sz="4400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579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55132"/>
            <a:ext cx="8280400" cy="394726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3200" b="1" u="sng" dirty="0" smtClean="0">
                <a:solidFill>
                  <a:schemeClr val="tx1"/>
                </a:solidFill>
                <a:latin typeface="+mj-lt"/>
              </a:rPr>
              <a:t>True or False</a:t>
            </a:r>
            <a:r>
              <a:rPr lang="en-US" altLang="en-US" sz="3200" b="1" dirty="0" smtClean="0">
                <a:solidFill>
                  <a:schemeClr val="tx1"/>
                </a:solidFill>
                <a:latin typeface="+mj-lt"/>
              </a:rPr>
              <a:t>: Relationships </a:t>
            </a:r>
            <a:r>
              <a:rPr lang="en-US" altLang="en-US" sz="3200" b="1" dirty="0">
                <a:solidFill>
                  <a:schemeClr val="tx1"/>
                </a:solidFill>
                <a:latin typeface="+mj-lt"/>
              </a:rPr>
              <a:t>require both parties get something out of it</a:t>
            </a:r>
            <a:r>
              <a:rPr lang="en-US" altLang="en-US" sz="3200" b="1" dirty="0" smtClean="0">
                <a:solidFill>
                  <a:schemeClr val="tx1"/>
                </a:solidFill>
                <a:latin typeface="+mj-lt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3200" b="1" dirty="0" smtClean="0">
                <a:solidFill>
                  <a:schemeClr val="tx1"/>
                </a:solidFill>
                <a:latin typeface="+mj-lt"/>
              </a:rPr>
              <a:t>What should each side get out of it?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3200" b="1" dirty="0" smtClean="0">
                <a:solidFill>
                  <a:schemeClr val="tx1"/>
                </a:solidFill>
                <a:latin typeface="+mj-lt"/>
              </a:rPr>
              <a:t>What should we take into consideration when building stronger relationships?</a:t>
            </a:r>
            <a:endParaRPr lang="en-US" altLang="en-US" sz="3200" b="1" dirty="0">
              <a:solidFill>
                <a:schemeClr val="tx1"/>
              </a:solidFill>
              <a:latin typeface="+mj-lt"/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Strengthening Relationships</a:t>
            </a:r>
            <a:endParaRPr lang="en-US" dirty="0"/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646888" y="3197157"/>
            <a:ext cx="3810000" cy="20377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endParaRPr lang="en-US" altLang="en-US" sz="28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12465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55132"/>
            <a:ext cx="8280400" cy="394726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3200" b="1" dirty="0" smtClean="0">
                <a:solidFill>
                  <a:schemeClr val="tx1"/>
                </a:solidFill>
                <a:latin typeface="+mj-lt"/>
              </a:rPr>
              <a:t>What are the expectations of an AEC advising Relationship?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en-US" sz="3200" b="1" dirty="0" smtClean="0">
              <a:solidFill>
                <a:schemeClr val="tx1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en-US" sz="3200" b="1" dirty="0">
              <a:solidFill>
                <a:schemeClr val="tx1"/>
              </a:solidFill>
              <a:latin typeface="+mj-lt"/>
            </a:endParaRPr>
          </a:p>
          <a:p>
            <a:endParaRPr lang="en-US" altLang="en-US" sz="3200" b="1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 Practices</a:t>
            </a:r>
            <a:endParaRPr lang="en-US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altLang="en-US" sz="3200" b="1" dirty="0">
              <a:solidFill>
                <a:schemeClr val="tx1"/>
              </a:solidFill>
              <a:latin typeface="+mj-lt"/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Strengthening Relationships</a:t>
            </a:r>
            <a:endParaRPr lang="en-US" dirty="0"/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646888" y="3197157"/>
            <a:ext cx="3810000" cy="20377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endParaRPr lang="en-US" altLang="en-US" sz="28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292911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Providing/Receiving 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48646"/>
            <a:ext cx="7538936" cy="3968267"/>
          </a:xfrm>
        </p:spPr>
        <p:txBody>
          <a:bodyPr/>
          <a:lstStyle/>
          <a:p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Often?</a:t>
            </a:r>
            <a:endParaRPr lang="en-US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0612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GROW</a:t>
            </a:r>
            <a:endParaRPr lang="en-US" dirty="0"/>
          </a:p>
        </p:txBody>
      </p:sp>
      <p:sp>
        <p:nvSpPr>
          <p:cNvPr id="4" name="Text Box 30"/>
          <p:cNvSpPr txBox="1">
            <a:spLocks noChangeArrowheads="1"/>
          </p:cNvSpPr>
          <p:nvPr/>
        </p:nvSpPr>
        <p:spPr bwMode="auto">
          <a:xfrm>
            <a:off x="586363" y="2641293"/>
            <a:ext cx="81243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dirty="0">
                <a:ea typeface="ＭＳ Ｐゴシック" panose="020B0600070205080204" pitchFamily="34" charset="-128"/>
              </a:rPr>
              <a:t>Goals 	What do you </a:t>
            </a:r>
            <a:r>
              <a:rPr lang="en-US" altLang="en-US" sz="2800" dirty="0" smtClean="0">
                <a:ea typeface="ＭＳ Ｐゴシック" panose="020B0600070205080204" pitchFamily="34" charset="-128"/>
              </a:rPr>
              <a:t>need/want </a:t>
            </a:r>
            <a:r>
              <a:rPr lang="en-US" altLang="en-US" sz="2800" dirty="0">
                <a:ea typeface="ＭＳ Ｐゴシック" panose="020B0600070205080204" pitchFamily="34" charset="-128"/>
              </a:rPr>
              <a:t>to achieve?</a:t>
            </a:r>
          </a:p>
        </p:txBody>
      </p:sp>
      <p:sp>
        <p:nvSpPr>
          <p:cNvPr id="5" name="Text Box 31"/>
          <p:cNvSpPr txBox="1">
            <a:spLocks noChangeArrowheads="1"/>
          </p:cNvSpPr>
          <p:nvPr/>
        </p:nvSpPr>
        <p:spPr bwMode="auto">
          <a:xfrm>
            <a:off x="586363" y="3290634"/>
            <a:ext cx="62632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dirty="0">
                <a:ea typeface="ＭＳ Ｐゴシック" panose="020B0600070205080204" pitchFamily="34" charset="-128"/>
              </a:rPr>
              <a:t>Reality	What is happening now?</a:t>
            </a:r>
          </a:p>
        </p:txBody>
      </p:sp>
      <p:sp>
        <p:nvSpPr>
          <p:cNvPr id="6" name="Text Box 32"/>
          <p:cNvSpPr txBox="1">
            <a:spLocks noChangeArrowheads="1"/>
          </p:cNvSpPr>
          <p:nvPr/>
        </p:nvSpPr>
        <p:spPr bwMode="auto">
          <a:xfrm>
            <a:off x="586363" y="3939975"/>
            <a:ext cx="54649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dirty="0">
                <a:ea typeface="ＭＳ Ｐゴシック" panose="020B0600070205080204" pitchFamily="34" charset="-128"/>
              </a:rPr>
              <a:t>Options 	What could you do?</a:t>
            </a:r>
          </a:p>
        </p:txBody>
      </p:sp>
      <p:sp>
        <p:nvSpPr>
          <p:cNvPr id="7" name="Text Box 33"/>
          <p:cNvSpPr txBox="1">
            <a:spLocks noChangeArrowheads="1"/>
          </p:cNvSpPr>
          <p:nvPr/>
        </p:nvSpPr>
        <p:spPr bwMode="auto">
          <a:xfrm>
            <a:off x="586363" y="4589316"/>
            <a:ext cx="60067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dirty="0" smtClean="0">
                <a:ea typeface="ＭＳ Ｐゴシック" panose="020B0600070205080204" pitchFamily="34" charset="-128"/>
              </a:rPr>
              <a:t>Way Forward </a:t>
            </a:r>
            <a:r>
              <a:rPr lang="en-US" altLang="en-US" sz="2800" dirty="0">
                <a:ea typeface="ＭＳ Ｐゴシック" panose="020B0600070205080204" pitchFamily="34" charset="-128"/>
              </a:rPr>
              <a:t>	What will you do?</a:t>
            </a:r>
          </a:p>
        </p:txBody>
      </p:sp>
    </p:spTree>
    <p:extLst>
      <p:ext uri="{BB962C8B-B14F-4D97-AF65-F5344CB8AC3E}">
        <p14:creationId xmlns:p14="http://schemas.microsoft.com/office/powerpoint/2010/main" val="7414544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 smtClean="0"/>
              <a:t>G</a:t>
            </a:r>
            <a:r>
              <a:rPr lang="en-US" dirty="0" smtClean="0"/>
              <a:t>ROW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23525"/>
            <a:ext cx="8280400" cy="3793389"/>
          </a:xfrm>
        </p:spPr>
        <p:txBody>
          <a:bodyPr/>
          <a:lstStyle/>
          <a:p>
            <a:r>
              <a:rPr lang="en-US" sz="2800" b="1" u="sng" dirty="0" smtClean="0"/>
              <a:t>Reverse Engineering </a:t>
            </a:r>
            <a:r>
              <a:rPr lang="en-US" sz="2800" dirty="0" smtClean="0"/>
              <a:t>– What is the outcome you would like to achieve? (</a:t>
            </a:r>
            <a:r>
              <a:rPr lang="en-US" sz="2800" b="1" dirty="0" smtClean="0">
                <a:solidFill>
                  <a:srgbClr val="FF0000"/>
                </a:solidFill>
              </a:rPr>
              <a:t>NOT SOLUTIONS</a:t>
            </a:r>
            <a:r>
              <a:rPr lang="en-US" sz="2800" dirty="0" smtClean="0"/>
              <a:t>) </a:t>
            </a:r>
          </a:p>
          <a:p>
            <a:r>
              <a:rPr lang="en-US" sz="1800" dirty="0">
                <a:hlinkClick r:id="rId2"/>
              </a:rPr>
              <a:t>https://www.youtube.com/watch?v=_EtQNQe9IZU&amp;fbclid=IwAR2XBxeRg554Jh728uq0ji6oyEd06qccEz8uzB9f-NW0vr3EkaTkCKaFQ_o</a:t>
            </a:r>
            <a:endParaRPr lang="en-US" sz="1800" dirty="0" smtClean="0"/>
          </a:p>
          <a:p>
            <a:pPr lvl="1"/>
            <a:r>
              <a:rPr lang="en-US" altLang="en-US" sz="3200" b="1" dirty="0"/>
              <a:t>Specific</a:t>
            </a:r>
            <a:endParaRPr lang="en-US" altLang="en-US" sz="2000" b="1" dirty="0"/>
          </a:p>
          <a:p>
            <a:pPr lvl="1"/>
            <a:r>
              <a:rPr lang="en-US" altLang="en-US" sz="3200" b="1" dirty="0"/>
              <a:t>Measurable</a:t>
            </a:r>
          </a:p>
          <a:p>
            <a:pPr lvl="1"/>
            <a:r>
              <a:rPr lang="en-US" altLang="en-US" sz="3200" b="1" dirty="0"/>
              <a:t>Attainable</a:t>
            </a:r>
          </a:p>
          <a:p>
            <a:pPr lvl="1"/>
            <a:r>
              <a:rPr lang="en-US" altLang="en-US" sz="3200" b="1" dirty="0"/>
              <a:t>Realistic</a:t>
            </a:r>
          </a:p>
          <a:p>
            <a:pPr lvl="1"/>
            <a:r>
              <a:rPr lang="en-US" altLang="en-US" sz="3200" b="1" dirty="0"/>
              <a:t>Timed</a:t>
            </a:r>
          </a:p>
          <a:p>
            <a:endParaRPr lang="en-US" dirty="0"/>
          </a:p>
        </p:txBody>
      </p:sp>
      <p:sp>
        <p:nvSpPr>
          <p:cNvPr id="4" name="Text Box 30"/>
          <p:cNvSpPr txBox="1">
            <a:spLocks noChangeArrowheads="1"/>
          </p:cNvSpPr>
          <p:nvPr/>
        </p:nvSpPr>
        <p:spPr bwMode="auto">
          <a:xfrm>
            <a:off x="535230" y="2200305"/>
            <a:ext cx="81243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dirty="0">
                <a:ea typeface="ＭＳ Ｐゴシック" panose="020B0600070205080204" pitchFamily="34" charset="-128"/>
              </a:rPr>
              <a:t>Goals 	What do you </a:t>
            </a:r>
            <a:r>
              <a:rPr lang="en-US" altLang="en-US" sz="2800" dirty="0" smtClean="0">
                <a:ea typeface="ＭＳ Ｐゴシック" panose="020B0600070205080204" pitchFamily="34" charset="-128"/>
              </a:rPr>
              <a:t>need/want </a:t>
            </a:r>
            <a:r>
              <a:rPr lang="en-US" altLang="en-US" sz="2800" dirty="0">
                <a:ea typeface="ＭＳ Ｐゴシック" panose="020B0600070205080204" pitchFamily="34" charset="-128"/>
              </a:rPr>
              <a:t>to achieve?</a:t>
            </a:r>
          </a:p>
        </p:txBody>
      </p:sp>
    </p:spTree>
    <p:extLst>
      <p:ext uri="{BB962C8B-B14F-4D97-AF65-F5344CB8AC3E}">
        <p14:creationId xmlns:p14="http://schemas.microsoft.com/office/powerpoint/2010/main" val="27096580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 smtClean="0"/>
              <a:t>G</a:t>
            </a:r>
            <a:r>
              <a:rPr lang="en-US" dirty="0" smtClean="0"/>
              <a:t>ROW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29000"/>
            <a:ext cx="8280400" cy="3087914"/>
          </a:xfrm>
        </p:spPr>
        <p:txBody>
          <a:bodyPr/>
          <a:lstStyle/>
          <a:p>
            <a:pPr marL="0" indent="0">
              <a:buNone/>
            </a:pPr>
            <a:r>
              <a:rPr lang="en-US" sz="3200" b="1" u="sng" dirty="0" smtClean="0"/>
              <a:t>Questions</a:t>
            </a:r>
            <a:r>
              <a:rPr lang="en-US" b="1" u="sng" dirty="0" smtClean="0"/>
              <a:t>:</a:t>
            </a:r>
          </a:p>
          <a:p>
            <a:pPr lvl="1"/>
            <a:r>
              <a:rPr lang="en-US" altLang="en-US" sz="3200" dirty="0" smtClean="0"/>
              <a:t>What is the issue? Is this really an issue?</a:t>
            </a:r>
          </a:p>
          <a:p>
            <a:pPr lvl="1"/>
            <a:r>
              <a:rPr lang="en-US" altLang="en-US" sz="3200" dirty="0" smtClean="0"/>
              <a:t>Why </a:t>
            </a:r>
            <a:r>
              <a:rPr lang="en-US" altLang="en-US" sz="3200" dirty="0"/>
              <a:t>is the issue </a:t>
            </a:r>
            <a:r>
              <a:rPr lang="en-US" altLang="en-US" sz="3200" dirty="0" smtClean="0"/>
              <a:t>important?</a:t>
            </a:r>
            <a:endParaRPr lang="en-US" altLang="en-US" sz="3200" dirty="0"/>
          </a:p>
          <a:p>
            <a:pPr lvl="1"/>
            <a:r>
              <a:rPr lang="en-US" altLang="en-US" sz="3200" dirty="0" smtClean="0"/>
              <a:t>If </a:t>
            </a:r>
            <a:r>
              <a:rPr lang="en-US" altLang="en-US" sz="3200" dirty="0"/>
              <a:t>you didn’t have to worry about the how – what do you want to happen</a:t>
            </a:r>
            <a:r>
              <a:rPr lang="en-US" altLang="en-US" sz="3200" dirty="0" smtClean="0"/>
              <a:t>?</a:t>
            </a:r>
          </a:p>
          <a:p>
            <a:pPr lvl="1"/>
            <a:r>
              <a:rPr lang="en-US" altLang="en-US" sz="3200" dirty="0"/>
              <a:t>What would the positives of ____ be?</a:t>
            </a:r>
          </a:p>
          <a:p>
            <a:pPr lvl="1"/>
            <a:endParaRPr lang="en-US" altLang="en-US" dirty="0" smtClean="0"/>
          </a:p>
          <a:p>
            <a:pPr lvl="1"/>
            <a:endParaRPr lang="en-US" altLang="en-US" dirty="0"/>
          </a:p>
        </p:txBody>
      </p:sp>
      <p:sp>
        <p:nvSpPr>
          <p:cNvPr id="4" name="Text Box 30"/>
          <p:cNvSpPr txBox="1">
            <a:spLocks noChangeArrowheads="1"/>
          </p:cNvSpPr>
          <p:nvPr/>
        </p:nvSpPr>
        <p:spPr bwMode="auto">
          <a:xfrm>
            <a:off x="334627" y="2641293"/>
            <a:ext cx="81243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dirty="0">
                <a:ea typeface="ＭＳ Ｐゴシック" panose="020B0600070205080204" pitchFamily="34" charset="-128"/>
              </a:rPr>
              <a:t>Goals 	What do you </a:t>
            </a:r>
            <a:r>
              <a:rPr lang="en-US" altLang="en-US" sz="2800" dirty="0" smtClean="0">
                <a:ea typeface="ＭＳ Ｐゴシック" panose="020B0600070205080204" pitchFamily="34" charset="-128"/>
              </a:rPr>
              <a:t>need/want </a:t>
            </a:r>
            <a:r>
              <a:rPr lang="en-US" altLang="en-US" sz="2800" dirty="0">
                <a:ea typeface="ＭＳ Ｐゴシック" panose="020B0600070205080204" pitchFamily="34" charset="-128"/>
              </a:rPr>
              <a:t>to achieve?</a:t>
            </a:r>
          </a:p>
        </p:txBody>
      </p:sp>
    </p:spTree>
    <p:extLst>
      <p:ext uri="{BB962C8B-B14F-4D97-AF65-F5344CB8AC3E}">
        <p14:creationId xmlns:p14="http://schemas.microsoft.com/office/powerpoint/2010/main" val="35112890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</a:t>
            </a:r>
            <a:r>
              <a:rPr lang="en-US" sz="7200" dirty="0" smtClean="0"/>
              <a:t>R</a:t>
            </a:r>
            <a:r>
              <a:rPr lang="en-US" dirty="0" smtClean="0"/>
              <a:t>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13889"/>
            <a:ext cx="8280400" cy="3411165"/>
          </a:xfrm>
        </p:spPr>
        <p:txBody>
          <a:bodyPr/>
          <a:lstStyle/>
          <a:p>
            <a:r>
              <a:rPr lang="en-US" b="1" dirty="0" smtClean="0"/>
              <a:t>Discuss the Landscape</a:t>
            </a:r>
          </a:p>
          <a:p>
            <a:pPr lvl="1"/>
            <a:r>
              <a:rPr lang="en-US" dirty="0" smtClean="0"/>
              <a:t>Invisible Forces: Political Forces, Motivational Forces…</a:t>
            </a:r>
          </a:p>
          <a:p>
            <a:r>
              <a:rPr lang="en-US" b="1" dirty="0" smtClean="0"/>
              <a:t>Time to take inventory</a:t>
            </a:r>
          </a:p>
          <a:p>
            <a:pPr lvl="1"/>
            <a:r>
              <a:rPr lang="en-US" dirty="0" smtClean="0"/>
              <a:t>Is there more</a:t>
            </a:r>
            <a:r>
              <a:rPr lang="en-US" dirty="0" smtClean="0"/>
              <a:t>? Personal Forces?</a:t>
            </a:r>
            <a:endParaRPr lang="en-US" dirty="0" smtClean="0"/>
          </a:p>
          <a:p>
            <a:r>
              <a:rPr lang="en-US" b="1" dirty="0" smtClean="0"/>
              <a:t>Observation/Data</a:t>
            </a:r>
          </a:p>
          <a:p>
            <a:pPr marL="0" indent="0" algn="ctr">
              <a:buNone/>
            </a:pPr>
            <a:r>
              <a:rPr lang="en-US" altLang="en-US" sz="2400" i="1" dirty="0">
                <a:solidFill>
                  <a:schemeClr val="tx1"/>
                </a:solidFill>
                <a:ea typeface="Geneva" pitchFamily="121" charset="-128"/>
              </a:rPr>
              <a:t>“There is no such thing as a dysfunctional </a:t>
            </a:r>
            <a:r>
              <a:rPr lang="en-US" altLang="en-US" sz="2400" i="1" dirty="0" smtClean="0">
                <a:solidFill>
                  <a:schemeClr val="tx1"/>
                </a:solidFill>
                <a:ea typeface="Geneva" pitchFamily="121" charset="-128"/>
              </a:rPr>
              <a:t>organization/situation </a:t>
            </a:r>
            <a:r>
              <a:rPr lang="en-US" altLang="en-US" sz="2400" i="1" dirty="0">
                <a:solidFill>
                  <a:schemeClr val="tx1"/>
                </a:solidFill>
                <a:ea typeface="Geneva" pitchFamily="121" charset="-128"/>
              </a:rPr>
              <a:t>because every </a:t>
            </a:r>
            <a:r>
              <a:rPr lang="en-US" altLang="en-US" sz="2400" i="1" dirty="0" smtClean="0">
                <a:solidFill>
                  <a:schemeClr val="tx1"/>
                </a:solidFill>
                <a:ea typeface="Geneva" pitchFamily="121" charset="-128"/>
              </a:rPr>
              <a:t>organization/situation </a:t>
            </a:r>
            <a:r>
              <a:rPr lang="en-US" altLang="en-US" sz="2400" i="1" dirty="0">
                <a:solidFill>
                  <a:schemeClr val="tx1"/>
                </a:solidFill>
                <a:ea typeface="Geneva" pitchFamily="121" charset="-128"/>
              </a:rPr>
              <a:t>is perfectly aligned to achieve the results it currently gets.” (Jeff Lawrence)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 Box 31"/>
          <p:cNvSpPr txBox="1">
            <a:spLocks noChangeArrowheads="1"/>
          </p:cNvSpPr>
          <p:nvPr/>
        </p:nvSpPr>
        <p:spPr bwMode="auto">
          <a:xfrm>
            <a:off x="586363" y="2599759"/>
            <a:ext cx="62632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dirty="0">
                <a:ea typeface="ＭＳ Ｐゴシック" panose="020B0600070205080204" pitchFamily="34" charset="-128"/>
              </a:rPr>
              <a:t>Reality	What is happening now?</a:t>
            </a:r>
          </a:p>
        </p:txBody>
      </p:sp>
    </p:spTree>
    <p:extLst>
      <p:ext uri="{BB962C8B-B14F-4D97-AF65-F5344CB8AC3E}">
        <p14:creationId xmlns:p14="http://schemas.microsoft.com/office/powerpoint/2010/main" val="38933820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</a:t>
            </a:r>
            <a:r>
              <a:rPr lang="en-US" sz="7200" dirty="0" smtClean="0"/>
              <a:t>R</a:t>
            </a:r>
            <a:r>
              <a:rPr lang="en-US" dirty="0" smtClean="0"/>
              <a:t>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11814"/>
            <a:ext cx="8280400" cy="3605100"/>
          </a:xfrm>
        </p:spPr>
        <p:txBody>
          <a:bodyPr/>
          <a:lstStyle/>
          <a:p>
            <a:pPr marL="0" indent="0">
              <a:buNone/>
            </a:pPr>
            <a:r>
              <a:rPr lang="en-US" b="1" u="sng" dirty="0" smtClean="0"/>
              <a:t>Questions</a:t>
            </a:r>
            <a:r>
              <a:rPr lang="en-US" dirty="0" smtClean="0"/>
              <a:t>:</a:t>
            </a:r>
          </a:p>
          <a:p>
            <a:r>
              <a:rPr lang="en-US" altLang="en-US" dirty="0" smtClean="0"/>
              <a:t>How do you know its an issue?</a:t>
            </a:r>
          </a:p>
          <a:p>
            <a:r>
              <a:rPr lang="en-US" altLang="en-US" dirty="0" smtClean="0"/>
              <a:t>Where </a:t>
            </a:r>
            <a:r>
              <a:rPr lang="en-US" altLang="en-US" dirty="0"/>
              <a:t>do you feel stuck</a:t>
            </a:r>
            <a:r>
              <a:rPr lang="en-US" altLang="en-US" dirty="0" smtClean="0"/>
              <a:t>? Invisible Forces</a:t>
            </a:r>
            <a:endParaRPr lang="en-US" altLang="en-US" dirty="0"/>
          </a:p>
          <a:p>
            <a:pPr lvl="1"/>
            <a:r>
              <a:rPr lang="en-US" altLang="en-US" dirty="0"/>
              <a:t>What is preventing you from….</a:t>
            </a:r>
          </a:p>
          <a:p>
            <a:pPr lvl="1"/>
            <a:r>
              <a:rPr lang="en-US" altLang="en-US" dirty="0"/>
              <a:t>If you could change one thing what would it be?</a:t>
            </a:r>
          </a:p>
          <a:p>
            <a:r>
              <a:rPr lang="en-US" altLang="en-US" dirty="0" smtClean="0"/>
              <a:t>What </a:t>
            </a:r>
            <a:r>
              <a:rPr lang="en-US" altLang="en-US" dirty="0"/>
              <a:t>is your </a:t>
            </a:r>
            <a:r>
              <a:rPr lang="en-US" altLang="en-US" dirty="0" smtClean="0"/>
              <a:t>role?</a:t>
            </a:r>
          </a:p>
          <a:p>
            <a:r>
              <a:rPr lang="en-US" altLang="en-US" dirty="0" smtClean="0"/>
              <a:t>What are your resources? ($, competencies, people…)</a:t>
            </a:r>
            <a:endParaRPr lang="en-US" altLang="en-US" dirty="0"/>
          </a:p>
          <a:p>
            <a:r>
              <a:rPr lang="en-US" altLang="en-US" dirty="0" smtClean="0"/>
              <a:t>Where </a:t>
            </a:r>
            <a:r>
              <a:rPr lang="en-US" altLang="en-US" dirty="0"/>
              <a:t>do your feelings play a </a:t>
            </a:r>
            <a:r>
              <a:rPr lang="en-US" altLang="en-US" dirty="0" smtClean="0"/>
              <a:t>part?</a:t>
            </a:r>
            <a:endParaRPr lang="en-US" altLang="en-US" dirty="0"/>
          </a:p>
        </p:txBody>
      </p:sp>
      <p:sp>
        <p:nvSpPr>
          <p:cNvPr id="5" name="Text Box 31"/>
          <p:cNvSpPr txBox="1">
            <a:spLocks noChangeArrowheads="1"/>
          </p:cNvSpPr>
          <p:nvPr/>
        </p:nvSpPr>
        <p:spPr bwMode="auto">
          <a:xfrm>
            <a:off x="586363" y="2243078"/>
            <a:ext cx="62632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dirty="0">
                <a:ea typeface="ＭＳ Ｐゴシック" panose="020B0600070205080204" pitchFamily="34" charset="-128"/>
              </a:rPr>
              <a:t>Reality	What is happening now?</a:t>
            </a:r>
          </a:p>
        </p:txBody>
      </p:sp>
    </p:spTree>
    <p:extLst>
      <p:ext uri="{BB962C8B-B14F-4D97-AF65-F5344CB8AC3E}">
        <p14:creationId xmlns:p14="http://schemas.microsoft.com/office/powerpoint/2010/main" val="23201891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</a:t>
            </a:r>
            <a:r>
              <a:rPr lang="en-US" sz="7200" dirty="0" smtClean="0"/>
              <a:t>O</a:t>
            </a:r>
            <a:r>
              <a:rPr lang="en-US" dirty="0" smtClean="0"/>
              <a:t>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51762"/>
            <a:ext cx="8280400" cy="3365152"/>
          </a:xfrm>
        </p:spPr>
        <p:txBody>
          <a:bodyPr/>
          <a:lstStyle/>
          <a:p>
            <a:r>
              <a:rPr lang="en-US" dirty="0" smtClean="0"/>
              <a:t>Brainstorming??? Conflict? – Relationship to Challenge Perception</a:t>
            </a:r>
          </a:p>
          <a:p>
            <a:r>
              <a:rPr lang="en-US" dirty="0" smtClean="0"/>
              <a:t>Fight Premature Solutions</a:t>
            </a:r>
          </a:p>
          <a:p>
            <a:pPr lvl="1"/>
            <a:r>
              <a:rPr lang="en-US" dirty="0" smtClean="0"/>
              <a:t>Spend time parking the obvious</a:t>
            </a:r>
          </a:p>
          <a:p>
            <a:pPr lvl="1"/>
            <a:r>
              <a:rPr lang="en-US" dirty="0" smtClean="0"/>
              <a:t>Multiple Answers</a:t>
            </a:r>
          </a:p>
          <a:p>
            <a:r>
              <a:rPr lang="en-US" dirty="0" smtClean="0"/>
              <a:t>Fight the need to be finished</a:t>
            </a:r>
          </a:p>
          <a:p>
            <a:r>
              <a:rPr lang="en-US" altLang="en-US" sz="2800" dirty="0">
                <a:ea typeface="Geneva" pitchFamily="121" charset="-128"/>
              </a:rPr>
              <a:t>Successful </a:t>
            </a:r>
            <a:r>
              <a:rPr lang="en-US" altLang="en-US" sz="2800" dirty="0" smtClean="0">
                <a:ea typeface="Geneva" pitchFamily="121" charset="-128"/>
              </a:rPr>
              <a:t>change build </a:t>
            </a:r>
            <a:r>
              <a:rPr lang="en-US" altLang="en-US" sz="2800" dirty="0">
                <a:ea typeface="Geneva" pitchFamily="121" charset="-128"/>
              </a:rPr>
              <a:t>on the past rather than forgetting it!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Text Box 32"/>
          <p:cNvSpPr txBox="1">
            <a:spLocks noChangeArrowheads="1"/>
          </p:cNvSpPr>
          <p:nvPr/>
        </p:nvSpPr>
        <p:spPr bwMode="auto">
          <a:xfrm>
            <a:off x="586363" y="2292758"/>
            <a:ext cx="54649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dirty="0">
                <a:ea typeface="ＭＳ Ｐゴシック" panose="020B0600070205080204" pitchFamily="34" charset="-128"/>
              </a:rPr>
              <a:t>Options 	What could you do?</a:t>
            </a:r>
          </a:p>
        </p:txBody>
      </p:sp>
    </p:spTree>
    <p:extLst>
      <p:ext uri="{BB962C8B-B14F-4D97-AF65-F5344CB8AC3E}">
        <p14:creationId xmlns:p14="http://schemas.microsoft.com/office/powerpoint/2010/main" val="43209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</a:t>
            </a:r>
            <a:r>
              <a:rPr lang="en-US" sz="8000" dirty="0" smtClean="0"/>
              <a:t>O</a:t>
            </a:r>
            <a:r>
              <a:rPr lang="en-US" dirty="0" smtClean="0"/>
              <a:t>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0"/>
            <a:ext cx="8280400" cy="3468914"/>
          </a:xfrm>
        </p:spPr>
        <p:txBody>
          <a:bodyPr/>
          <a:lstStyle/>
          <a:p>
            <a:pPr marL="0" indent="0">
              <a:buNone/>
            </a:pPr>
            <a:r>
              <a:rPr lang="en-US" sz="2800" b="1" u="sng" dirty="0" smtClean="0"/>
              <a:t>Questions</a:t>
            </a:r>
            <a:r>
              <a:rPr lang="en-US" b="1" dirty="0" smtClean="0"/>
              <a:t>:</a:t>
            </a:r>
          </a:p>
          <a:p>
            <a:r>
              <a:rPr lang="en-US" altLang="en-US" dirty="0" smtClean="0"/>
              <a:t>Do </a:t>
            </a:r>
            <a:r>
              <a:rPr lang="en-US" altLang="en-US" dirty="0"/>
              <a:t>you remember another change you made like this? Explain</a:t>
            </a:r>
            <a:r>
              <a:rPr lang="en-US" altLang="en-US" dirty="0" smtClean="0"/>
              <a:t>?</a:t>
            </a:r>
          </a:p>
          <a:p>
            <a:r>
              <a:rPr lang="en-US" altLang="en-US" dirty="0" smtClean="0"/>
              <a:t>What is happening now you can build on?</a:t>
            </a:r>
          </a:p>
          <a:p>
            <a:r>
              <a:rPr lang="en-US" altLang="en-US" dirty="0" smtClean="0"/>
              <a:t>How can we build (JUMP) from ideas?</a:t>
            </a:r>
          </a:p>
          <a:p>
            <a:r>
              <a:rPr lang="en-US" altLang="en-US" dirty="0" smtClean="0"/>
              <a:t>Can you combine any ideas?</a:t>
            </a:r>
          </a:p>
          <a:p>
            <a:pPr marL="0" indent="0">
              <a:buNone/>
            </a:pPr>
            <a:endParaRPr lang="en-US" altLang="en-US" dirty="0"/>
          </a:p>
        </p:txBody>
      </p:sp>
      <p:sp>
        <p:nvSpPr>
          <p:cNvPr id="6" name="Text Box 32"/>
          <p:cNvSpPr txBox="1">
            <a:spLocks noChangeArrowheads="1"/>
          </p:cNvSpPr>
          <p:nvPr/>
        </p:nvSpPr>
        <p:spPr bwMode="auto">
          <a:xfrm>
            <a:off x="586363" y="2377064"/>
            <a:ext cx="54649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dirty="0">
                <a:ea typeface="ＭＳ Ｐゴシック" panose="020B0600070205080204" pitchFamily="34" charset="-128"/>
              </a:rPr>
              <a:t>Options 	What could you do?</a:t>
            </a:r>
          </a:p>
        </p:txBody>
      </p:sp>
    </p:spTree>
    <p:extLst>
      <p:ext uri="{BB962C8B-B14F-4D97-AF65-F5344CB8AC3E}">
        <p14:creationId xmlns:p14="http://schemas.microsoft.com/office/powerpoint/2010/main" val="392465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 smtClean="0"/>
              <a:t>Success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 smtClean="0"/>
              <a:t>Expectations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 smtClean="0"/>
              <a:t>Fairness</a:t>
            </a:r>
            <a:endParaRPr lang="en-US" sz="4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Why?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63038" y="4165600"/>
            <a:ext cx="69877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hlinkClick r:id="rId2"/>
              </a:rPr>
              <a:t>https://www.youtube.com/watch?v=meiU6TxysCg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308615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</a:t>
            </a:r>
            <a:r>
              <a:rPr lang="en-US" sz="6600" dirty="0" smtClean="0"/>
              <a:t>W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09217"/>
            <a:ext cx="8280400" cy="3007697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Solution</a:t>
            </a:r>
            <a:r>
              <a:rPr lang="en-US" dirty="0" smtClean="0"/>
              <a:t>:</a:t>
            </a:r>
          </a:p>
          <a:p>
            <a:pPr lvl="1"/>
            <a:r>
              <a:rPr lang="en-US" altLang="en-US" sz="2800" dirty="0" smtClean="0"/>
              <a:t>STRUCTURE: Specific</a:t>
            </a:r>
            <a:r>
              <a:rPr lang="en-US" altLang="en-US" sz="2800" dirty="0" smtClean="0"/>
              <a:t>, Measurable, Attainable, Realistic, Timed</a:t>
            </a:r>
          </a:p>
          <a:p>
            <a:pPr lvl="1"/>
            <a:r>
              <a:rPr lang="en-US" altLang="en-US" sz="2800" dirty="0" smtClean="0"/>
              <a:t>Celebrate the JOY of making difficult decisions</a:t>
            </a:r>
          </a:p>
          <a:p>
            <a:pPr lvl="1"/>
            <a:r>
              <a:rPr lang="en-US" altLang="en-US" sz="2800" dirty="0" smtClean="0"/>
              <a:t>Treat leadership like a laboratory</a:t>
            </a:r>
          </a:p>
          <a:p>
            <a:r>
              <a:rPr lang="en-US" altLang="en-US" sz="3000" dirty="0" smtClean="0"/>
              <a:t>Follow Up and </a:t>
            </a:r>
            <a:r>
              <a:rPr lang="en-US" altLang="en-US" sz="3000" dirty="0" smtClean="0"/>
              <a:t>Celebrate</a:t>
            </a:r>
            <a:endParaRPr lang="en-US" altLang="en-US" sz="3000" dirty="0"/>
          </a:p>
          <a:p>
            <a:endParaRPr lang="en-US" dirty="0"/>
          </a:p>
        </p:txBody>
      </p:sp>
      <p:sp>
        <p:nvSpPr>
          <p:cNvPr id="7" name="Text Box 33"/>
          <p:cNvSpPr txBox="1">
            <a:spLocks noChangeArrowheads="1"/>
          </p:cNvSpPr>
          <p:nvPr/>
        </p:nvSpPr>
        <p:spPr bwMode="auto">
          <a:xfrm>
            <a:off x="644729" y="2384380"/>
            <a:ext cx="60067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dirty="0" smtClean="0">
                <a:ea typeface="ＭＳ Ｐゴシック" panose="020B0600070205080204" pitchFamily="34" charset="-128"/>
              </a:rPr>
              <a:t>Way Forward </a:t>
            </a:r>
            <a:r>
              <a:rPr lang="en-US" altLang="en-US" sz="2800" dirty="0">
                <a:ea typeface="ＭＳ Ｐゴシック" panose="020B0600070205080204" pitchFamily="34" charset="-128"/>
              </a:rPr>
              <a:t>	What will you do?</a:t>
            </a:r>
          </a:p>
        </p:txBody>
      </p:sp>
    </p:spTree>
    <p:extLst>
      <p:ext uri="{BB962C8B-B14F-4D97-AF65-F5344CB8AC3E}">
        <p14:creationId xmlns:p14="http://schemas.microsoft.com/office/powerpoint/2010/main" val="1566670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</a:t>
            </a:r>
            <a:r>
              <a:rPr lang="en-US" sz="7200" dirty="0" smtClean="0"/>
              <a:t>W</a:t>
            </a:r>
            <a:endParaRPr lang="en-US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690026"/>
            <a:ext cx="8280400" cy="2826888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Questions</a:t>
            </a:r>
            <a:r>
              <a:rPr lang="en-US" dirty="0" smtClean="0"/>
              <a:t>:</a:t>
            </a:r>
          </a:p>
          <a:p>
            <a:r>
              <a:rPr lang="en-US" dirty="0" smtClean="0"/>
              <a:t>What does the solution look like?</a:t>
            </a:r>
          </a:p>
          <a:p>
            <a:r>
              <a:rPr lang="en-US" dirty="0" smtClean="0"/>
              <a:t>How and when will you measure success?</a:t>
            </a:r>
          </a:p>
          <a:p>
            <a:r>
              <a:rPr lang="en-US" dirty="0" smtClean="0"/>
              <a:t>How will you make changes?</a:t>
            </a:r>
          </a:p>
          <a:p>
            <a:r>
              <a:rPr lang="en-US" dirty="0" smtClean="0"/>
              <a:t>When can I follow up?</a:t>
            </a:r>
            <a:endParaRPr lang="en-US" dirty="0"/>
          </a:p>
        </p:txBody>
      </p:sp>
      <p:sp>
        <p:nvSpPr>
          <p:cNvPr id="7" name="Text Box 33"/>
          <p:cNvSpPr txBox="1">
            <a:spLocks noChangeArrowheads="1"/>
          </p:cNvSpPr>
          <p:nvPr/>
        </p:nvSpPr>
        <p:spPr bwMode="auto">
          <a:xfrm>
            <a:off x="703095" y="2702150"/>
            <a:ext cx="60067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just">
              <a:spcBef>
                <a:spcPct val="30000"/>
              </a:spcBef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just" eaLnBrk="0" fontAlgn="base" hangingPunct="0">
              <a:spcBef>
                <a:spcPct val="30000"/>
              </a:spcBef>
              <a:spcAft>
                <a:spcPct val="0"/>
              </a:spcAft>
              <a:tabLst>
                <a:tab pos="1049338" algn="l"/>
              </a:tabLst>
              <a:defRPr kumimoji="1" sz="1200" b="1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dirty="0" smtClean="0">
                <a:ea typeface="ＭＳ Ｐゴシック" panose="020B0600070205080204" pitchFamily="34" charset="-128"/>
              </a:rPr>
              <a:t>Way Forward </a:t>
            </a:r>
            <a:r>
              <a:rPr lang="en-US" altLang="en-US" sz="2800" dirty="0">
                <a:ea typeface="ＭＳ Ｐゴシック" panose="020B0600070205080204" pitchFamily="34" charset="-128"/>
              </a:rPr>
              <a:t>	What will you do?</a:t>
            </a:r>
          </a:p>
        </p:txBody>
      </p:sp>
    </p:spTree>
    <p:extLst>
      <p:ext uri="{BB962C8B-B14F-4D97-AF65-F5344CB8AC3E}">
        <p14:creationId xmlns:p14="http://schemas.microsoft.com/office/powerpoint/2010/main" val="18117936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 for Help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48646"/>
            <a:ext cx="7538936" cy="3968267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Time Management</a:t>
            </a:r>
          </a:p>
          <a:p>
            <a:r>
              <a:rPr lang="en-US" sz="2400" u="sng" dirty="0" err="1">
                <a:hlinkClick r:id="rId2"/>
              </a:rPr>
              <a:t>GatorWell</a:t>
            </a:r>
            <a:r>
              <a:rPr lang="en-US" sz="2400" u="sng" dirty="0">
                <a:hlinkClick r:id="rId2"/>
              </a:rPr>
              <a:t> (Links to an external site.)</a:t>
            </a:r>
            <a:r>
              <a:rPr lang="en-US" sz="2400" dirty="0"/>
              <a:t> online resources</a:t>
            </a:r>
          </a:p>
          <a:p>
            <a:pPr marL="0" indent="0">
              <a:buNone/>
            </a:pPr>
            <a:r>
              <a:rPr lang="en-US" sz="2400" b="1" dirty="0" smtClean="0"/>
              <a:t>Mental </a:t>
            </a:r>
            <a:r>
              <a:rPr lang="en-US" sz="2400" b="1" dirty="0"/>
              <a:t>health resources (for faculty and for students!)</a:t>
            </a:r>
          </a:p>
          <a:p>
            <a:r>
              <a:rPr lang="en-US" sz="2400" u="sng" dirty="0" err="1">
                <a:hlinkClick r:id="rId3"/>
              </a:rPr>
              <a:t>Talkspace</a:t>
            </a:r>
            <a:r>
              <a:rPr lang="en-US" sz="2400" u="sng" dirty="0">
                <a:hlinkClick r:id="rId3"/>
              </a:rPr>
              <a:t> </a:t>
            </a:r>
            <a:r>
              <a:rPr lang="en-US" sz="2400" dirty="0" smtClean="0"/>
              <a:t>- </a:t>
            </a:r>
            <a:r>
              <a:rPr lang="en-US" sz="2400" dirty="0"/>
              <a:t>free text-based talk therapy for graduate assistants </a:t>
            </a:r>
          </a:p>
          <a:p>
            <a:r>
              <a:rPr lang="en-US" sz="2400" dirty="0"/>
              <a:t>Enhanced</a:t>
            </a:r>
            <a:r>
              <a:rPr lang="en-US" sz="2400" u="sng" dirty="0">
                <a:hlinkClick r:id="rId4"/>
              </a:rPr>
              <a:t> Employee Assistance program </a:t>
            </a:r>
            <a:r>
              <a:rPr lang="en-US" sz="2400" dirty="0"/>
              <a:t> - a multitude of free services for faculty, staff, postdocs, graduate assistants, and non-student OPS workers</a:t>
            </a:r>
          </a:p>
          <a:p>
            <a:r>
              <a:rPr lang="en-US" sz="2400" u="sng" dirty="0">
                <a:hlinkClick r:id="rId5"/>
              </a:rPr>
              <a:t>Online apps for mental </a:t>
            </a:r>
            <a:r>
              <a:rPr lang="en-US" sz="2400" u="sng" dirty="0" smtClean="0">
                <a:hlinkClick r:id="rId5"/>
              </a:rPr>
              <a:t>health</a:t>
            </a:r>
            <a:r>
              <a:rPr lang="en-US" sz="2400" dirty="0"/>
              <a:t> - UF Counseling and Wellness Center</a:t>
            </a:r>
          </a:p>
          <a:p>
            <a:pPr marL="0" indent="0">
              <a:buNone/>
            </a:pPr>
            <a:endParaRPr lang="en-US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37372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pic>
        <p:nvPicPr>
          <p:cNvPr id="4" name="Content Placeholder 3" descr="NBJEnglish - On the Record Defining Self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005" y="2800350"/>
            <a:ext cx="4057650" cy="4057650"/>
          </a:xfrm>
        </p:spPr>
      </p:pic>
    </p:spTree>
    <p:extLst>
      <p:ext uri="{BB962C8B-B14F-4D97-AF65-F5344CB8AC3E}">
        <p14:creationId xmlns:p14="http://schemas.microsoft.com/office/powerpoint/2010/main" val="1393554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59736"/>
            <a:ext cx="4114800" cy="405717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advisor should decide how frequently to meet with the advisee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980562" y="2459736"/>
            <a:ext cx="3929974" cy="405717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US" dirty="0" smtClean="0"/>
              <a:t>The advisee should decide when she/he wants  to meet with the advisor</a:t>
            </a:r>
            <a:endParaRPr lang="en-US" dirty="0"/>
          </a:p>
        </p:txBody>
      </p:sp>
      <p:sp>
        <p:nvSpPr>
          <p:cNvPr id="5" name="Right Arrow 4"/>
          <p:cNvSpPr/>
          <p:nvPr/>
        </p:nvSpPr>
        <p:spPr>
          <a:xfrm>
            <a:off x="5317787" y="4695217"/>
            <a:ext cx="3177702" cy="12386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 flipH="1">
            <a:off x="706876" y="4695216"/>
            <a:ext cx="3184187" cy="12386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215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Accountability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2459736"/>
            <a:ext cx="4114800" cy="405717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advisor should check regularly that the advisee is working consistently and on task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980562" y="2459736"/>
            <a:ext cx="3929974" cy="405717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US" dirty="0" smtClean="0"/>
              <a:t>The advisee should work productively and independently, and not have to account for where time is spent</a:t>
            </a:r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>
            <a:off x="5317787" y="4695217"/>
            <a:ext cx="3177702" cy="12386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flipH="1">
            <a:off x="706876" y="4695216"/>
            <a:ext cx="3184187" cy="12386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79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Funding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2459736"/>
            <a:ext cx="4114800" cy="405717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advisor should provide funding for advisee to attend conferences and professional development opportunities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980562" y="2459736"/>
            <a:ext cx="3929974" cy="405717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US" dirty="0" smtClean="0"/>
              <a:t>The advisee is responsible to find funding to attend conferences and professional opportunities</a:t>
            </a:r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>
            <a:off x="5317787" y="4695217"/>
            <a:ext cx="3177702" cy="12386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flipH="1">
            <a:off x="706876" y="4695216"/>
            <a:ext cx="3184187" cy="12386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407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2459736"/>
            <a:ext cx="4114800" cy="405717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dirty="0" smtClean="0"/>
              <a:t>The advisor should develop an appropriate plan and timetable of research and study for the advisee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980562" y="2459736"/>
            <a:ext cx="3929974" cy="405717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US" dirty="0" smtClean="0"/>
              <a:t>The advisee should develop their own plan and timetable of research and  study, and seek input from the advisor as needed</a:t>
            </a:r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>
            <a:off x="5317787" y="4695217"/>
            <a:ext cx="3177702" cy="12386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flipH="1">
            <a:off x="706876" y="4695216"/>
            <a:ext cx="3184187" cy="12386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305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Expectations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48646"/>
            <a:ext cx="7538936" cy="3968267"/>
          </a:xfrm>
        </p:spPr>
        <p:txBody>
          <a:bodyPr/>
          <a:lstStyle/>
          <a:p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are the </a:t>
            </a:r>
            <a:r>
              <a:rPr lang="en-US" alt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AEC expectations 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the advising relationship?</a:t>
            </a:r>
          </a:p>
          <a:p>
            <a:pPr lvl="1"/>
            <a:r>
              <a:rPr lang="en-US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Why are we in this relationship?</a:t>
            </a:r>
          </a:p>
          <a:p>
            <a:pPr lvl="1"/>
            <a:r>
              <a:rPr lang="en-US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I </a:t>
            </a:r>
            <a:r>
              <a:rPr lang="en-US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(roles/responsibilities)?</a:t>
            </a:r>
            <a:endParaRPr lang="en-US" alt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should be discussed?</a:t>
            </a:r>
          </a:p>
          <a:p>
            <a:pPr lvl="1"/>
            <a:r>
              <a:rPr lang="en-US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outcomes should be expected?</a:t>
            </a:r>
            <a:endParaRPr lang="en-US" alt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219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Expectations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48646"/>
            <a:ext cx="7538936" cy="3968267"/>
          </a:xfrm>
        </p:spPr>
        <p:txBody>
          <a:bodyPr/>
          <a:lstStyle/>
          <a:p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are the </a:t>
            </a:r>
            <a:r>
              <a:rPr lang="en-US" alt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AEC expectations 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the advising relationship?</a:t>
            </a:r>
          </a:p>
          <a:p>
            <a:pPr lvl="1"/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often do we meet? Where will we meet?</a:t>
            </a:r>
          </a:p>
          <a:p>
            <a:pPr lvl="1"/>
            <a:r>
              <a:rPr lang="en-US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do we communicate with each other?</a:t>
            </a:r>
          </a:p>
          <a:p>
            <a:pPr lvl="1"/>
            <a:r>
              <a:rPr lang="en-US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should be accomplished through this process?</a:t>
            </a:r>
          </a:p>
          <a:p>
            <a:pPr lvl="1"/>
            <a:endParaRPr lang="en-US" alt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algn="ctr">
              <a:buNone/>
            </a:pPr>
            <a:r>
              <a:rPr lang="en-US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 Practices</a:t>
            </a:r>
            <a:endParaRPr lang="en-US" altLang="en-US" sz="36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0185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55132"/>
            <a:ext cx="8280400" cy="394726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3200" b="1" u="sng" dirty="0" smtClean="0">
                <a:solidFill>
                  <a:schemeClr val="tx1"/>
                </a:solidFill>
                <a:latin typeface="+mj-lt"/>
              </a:rPr>
              <a:t>True or False</a:t>
            </a:r>
            <a:r>
              <a:rPr lang="en-US" altLang="en-US" sz="3200" b="1" dirty="0" smtClean="0">
                <a:solidFill>
                  <a:schemeClr val="tx1"/>
                </a:solidFill>
                <a:latin typeface="+mj-lt"/>
              </a:rPr>
              <a:t>: Relationships </a:t>
            </a:r>
            <a:r>
              <a:rPr lang="en-US" altLang="en-US" sz="3200" b="1" dirty="0">
                <a:solidFill>
                  <a:schemeClr val="tx1"/>
                </a:solidFill>
                <a:latin typeface="+mj-lt"/>
              </a:rPr>
              <a:t>require both parties get something out of it.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Strengthening Relationships</a:t>
            </a:r>
            <a:endParaRPr lang="en-US" dirty="0"/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646888" y="3197157"/>
            <a:ext cx="3810000" cy="20377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endParaRPr lang="en-US" altLang="en-US" sz="28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54018954"/>
      </p:ext>
    </p:extLst>
  </p:cSld>
  <p:clrMapOvr>
    <a:masterClrMapping/>
  </p:clrMapOvr>
</p:sld>
</file>

<file path=ppt/theme/theme1.xml><?xml version="1.0" encoding="utf-8"?>
<a:theme xmlns:a="http://schemas.openxmlformats.org/drawingml/2006/main" name="IFAS_Templat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ED7D3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9800</TotalTime>
  <Words>635</Words>
  <Application>Microsoft Office PowerPoint</Application>
  <PresentationFormat>On-screen Show (4:3)</PresentationFormat>
  <Paragraphs>123</Paragraphs>
  <Slides>23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Geneva</vt:lpstr>
      <vt:lpstr>MS PGothic</vt:lpstr>
      <vt:lpstr>MS PGothic</vt:lpstr>
      <vt:lpstr>Arial</vt:lpstr>
      <vt:lpstr>Calibri</vt:lpstr>
      <vt:lpstr>Calibri Light</vt:lpstr>
      <vt:lpstr>Times New Roman</vt:lpstr>
      <vt:lpstr>IFAS_Template</vt:lpstr>
      <vt:lpstr>PowerPoint Presentation</vt:lpstr>
      <vt:lpstr>Why?</vt:lpstr>
      <vt:lpstr>Meeting </vt:lpstr>
      <vt:lpstr>Accountability</vt:lpstr>
      <vt:lpstr>Funding</vt:lpstr>
      <vt:lpstr>Plan</vt:lpstr>
      <vt:lpstr>Defining Expectations</vt:lpstr>
      <vt:lpstr>Defining Expectations</vt:lpstr>
      <vt:lpstr>Strengthening Relationships</vt:lpstr>
      <vt:lpstr>Strengthening Relationships</vt:lpstr>
      <vt:lpstr>Strengthening Relationships</vt:lpstr>
      <vt:lpstr>Providing/Receiving Feedback</vt:lpstr>
      <vt:lpstr>GROW</vt:lpstr>
      <vt:lpstr>GROW</vt:lpstr>
      <vt:lpstr>GROW</vt:lpstr>
      <vt:lpstr>GROW</vt:lpstr>
      <vt:lpstr>GROW</vt:lpstr>
      <vt:lpstr>GROW</vt:lpstr>
      <vt:lpstr>GROW</vt:lpstr>
      <vt:lpstr>GROW</vt:lpstr>
      <vt:lpstr>GROW</vt:lpstr>
      <vt:lpstr>Resources for Help</vt:lpstr>
      <vt:lpstr>Questions</vt:lpstr>
    </vt:vector>
  </TitlesOfParts>
  <Company>Customer Technology Services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Wood,Michele Linette</dc:creator>
  <cp:lastModifiedBy>Sowcik,Matthew J</cp:lastModifiedBy>
  <cp:revision>65</cp:revision>
  <dcterms:created xsi:type="dcterms:W3CDTF">2015-08-13T12:54:07Z</dcterms:created>
  <dcterms:modified xsi:type="dcterms:W3CDTF">2020-01-03T14:13:49Z</dcterms:modified>
</cp:coreProperties>
</file>